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73" r:id="rId2"/>
    <p:sldId id="292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3" r:id="rId22"/>
  </p:sldIdLst>
  <p:sldSz cx="13439775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99" autoAdjust="0"/>
    <p:restoredTop sz="86385" autoAdjust="0"/>
  </p:normalViewPr>
  <p:slideViewPr>
    <p:cSldViewPr showGuides="1">
      <p:cViewPr varScale="1">
        <p:scale>
          <a:sx n="89" d="100"/>
          <a:sy n="89" d="100"/>
        </p:scale>
        <p:origin x="1614" y="96"/>
      </p:cViewPr>
      <p:guideLst>
        <p:guide orient="horz" pos="2381"/>
        <p:guide pos="4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2023-02-28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3408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0804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90469" y="1973819"/>
            <a:ext cx="10860206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654" y="1973818"/>
            <a:ext cx="4976807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33" y="540402"/>
            <a:ext cx="1357577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008" y="540402"/>
            <a:ext cx="1357577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784" y="540402"/>
            <a:ext cx="1357577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59114"/>
            <a:ext cx="9955708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5028"/>
              </a:lnSpc>
              <a:defRPr sz="402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4400"/>
              </a:lnSpc>
              <a:buNone/>
              <a:defRPr sz="3520" b="1">
                <a:solidFill>
                  <a:schemeClr val="tx2"/>
                </a:solidFill>
              </a:defRPr>
            </a:lvl1pPr>
            <a:lvl2pPr marL="633493" indent="0" algn="ctr">
              <a:buNone/>
              <a:defRPr sz="2772"/>
            </a:lvl2pPr>
            <a:lvl3pPr marL="1266984" indent="0" algn="ctr">
              <a:buNone/>
              <a:defRPr sz="2494"/>
            </a:lvl3pPr>
            <a:lvl4pPr marL="1900477" indent="0" algn="ctr">
              <a:buNone/>
              <a:defRPr sz="2217"/>
            </a:lvl4pPr>
            <a:lvl5pPr marL="2533969" indent="0" algn="ctr">
              <a:buNone/>
              <a:defRPr sz="2217"/>
            </a:lvl5pPr>
            <a:lvl6pPr marL="3167462" indent="0" algn="ctr">
              <a:buNone/>
              <a:defRPr sz="2217"/>
            </a:lvl6pPr>
            <a:lvl7pPr marL="3800953" indent="0" algn="ctr">
              <a:buNone/>
              <a:defRPr sz="2217"/>
            </a:lvl7pPr>
            <a:lvl8pPr marL="4434446" indent="0" algn="ctr">
              <a:buNone/>
              <a:defRPr sz="2217"/>
            </a:lvl8pPr>
            <a:lvl9pPr marL="5067937" indent="0" algn="ctr">
              <a:buNone/>
              <a:defRPr sz="2217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2263"/>
              </a:lnSpc>
              <a:defRPr sz="176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2023-02-28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3099031" y="4500563"/>
            <a:ext cx="10340745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9102" y="0"/>
            <a:ext cx="1086157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5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27" y="4500563"/>
            <a:ext cx="4976807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2012" y="5593629"/>
            <a:ext cx="9502629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89102" y="1983573"/>
            <a:ext cx="1086157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02" y="1983572"/>
            <a:ext cx="4976807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70227"/>
            <a:ext cx="9955708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5028"/>
              </a:lnSpc>
              <a:defRPr sz="402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4400"/>
              </a:lnSpc>
              <a:buNone/>
              <a:defRPr sz="3520" b="1">
                <a:solidFill>
                  <a:schemeClr val="tx2"/>
                </a:solidFill>
              </a:defRPr>
            </a:lvl1pPr>
            <a:lvl2pPr marL="633493" indent="0" algn="ctr">
              <a:buNone/>
              <a:defRPr sz="2772"/>
            </a:lvl2pPr>
            <a:lvl3pPr marL="1266984" indent="0" algn="ctr">
              <a:buNone/>
              <a:defRPr sz="2494"/>
            </a:lvl3pPr>
            <a:lvl4pPr marL="1900477" indent="0" algn="ctr">
              <a:buNone/>
              <a:defRPr sz="2217"/>
            </a:lvl4pPr>
            <a:lvl5pPr marL="2533969" indent="0" algn="ctr">
              <a:buNone/>
              <a:defRPr sz="2217"/>
            </a:lvl5pPr>
            <a:lvl6pPr marL="3167462" indent="0" algn="ctr">
              <a:buNone/>
              <a:defRPr sz="2217"/>
            </a:lvl6pPr>
            <a:lvl7pPr marL="3800953" indent="0" algn="ctr">
              <a:buNone/>
              <a:defRPr sz="2217"/>
            </a:lvl7pPr>
            <a:lvl8pPr marL="4434446" indent="0" algn="ctr">
              <a:buNone/>
              <a:defRPr sz="2217"/>
            </a:lvl8pPr>
            <a:lvl9pPr marL="5067937" indent="0" algn="ctr">
              <a:buNone/>
              <a:defRPr sz="2217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2263"/>
              </a:lnSpc>
              <a:defRPr sz="176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2023-02-28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26" y="1244366"/>
            <a:ext cx="478923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40" y="545866"/>
            <a:ext cx="478923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324" y="1244366"/>
            <a:ext cx="478923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159" y="538288"/>
            <a:ext cx="478923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78" y="545866"/>
            <a:ext cx="478923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29" y="1254829"/>
            <a:ext cx="478923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543567"/>
            <a:ext cx="478923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87" y="535269"/>
            <a:ext cx="478923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998" y="531095"/>
            <a:ext cx="478923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301" y="1251987"/>
            <a:ext cx="478923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942" y="1250549"/>
            <a:ext cx="478923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1250549"/>
            <a:ext cx="478923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8528819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57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3552011" y="4500563"/>
            <a:ext cx="8598663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88270" y="5579563"/>
            <a:ext cx="7709423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4400"/>
              </a:lnSpc>
              <a:defRPr sz="352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8242" y="539751"/>
            <a:ext cx="2262432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2263"/>
              </a:lnSpc>
              <a:defRPr sz="176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2023-02-28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012" y="4500563"/>
            <a:ext cx="4976807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1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3552011" y="4500563"/>
            <a:ext cx="9045658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2107" y="0"/>
            <a:ext cx="85926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5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4908961" y="4500563"/>
            <a:ext cx="4525820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3552013" y="4500562"/>
            <a:ext cx="1356948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4993" y="5195720"/>
            <a:ext cx="8145682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4400"/>
              </a:lnSpc>
              <a:defRPr sz="352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9887" y="899837"/>
            <a:ext cx="5430307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9887" y="1979837"/>
            <a:ext cx="5430787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6267904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25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89102" y="899837"/>
            <a:ext cx="10861093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9581" y="1979837"/>
            <a:ext cx="10861094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289535" y="0"/>
            <a:ext cx="1358509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648044" y="0"/>
            <a:ext cx="950214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91730" y="7019837"/>
            <a:ext cx="1357577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257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266984" rtl="0" eaLnBrk="1" latinLnBrk="0" hangingPunct="1">
        <a:lnSpc>
          <a:spcPts val="4525"/>
        </a:lnSpc>
        <a:spcBef>
          <a:spcPct val="0"/>
        </a:spcBef>
        <a:buNone/>
        <a:defRPr sz="352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316746" indent="-316746" algn="l" defTabSz="1266984" rtl="0" eaLnBrk="1" latinLnBrk="0" hangingPunct="1">
        <a:lnSpc>
          <a:spcPts val="3017"/>
        </a:lnSpc>
        <a:spcBef>
          <a:spcPts val="1385"/>
        </a:spcBef>
        <a:buClr>
          <a:schemeClr val="accent1"/>
        </a:buClr>
        <a:buFontTx/>
        <a:buBlip>
          <a:blip r:embed="rId12"/>
        </a:buBlip>
        <a:defRPr sz="226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950238" indent="-316746" algn="l" defTabSz="1266984" rtl="0" eaLnBrk="1" latinLnBrk="0" hangingPunct="1">
        <a:lnSpc>
          <a:spcPts val="3017"/>
        </a:lnSpc>
        <a:spcBef>
          <a:spcPts val="693"/>
        </a:spcBef>
        <a:buFontTx/>
        <a:buBlip>
          <a:blip r:embed="rId13"/>
        </a:buBlip>
        <a:defRPr sz="226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583731" indent="-316746" algn="l" defTabSz="1266984" rtl="0" eaLnBrk="1" latinLnBrk="0" hangingPunct="1">
        <a:lnSpc>
          <a:spcPts val="3017"/>
        </a:lnSpc>
        <a:spcBef>
          <a:spcPts val="693"/>
        </a:spcBef>
        <a:buFontTx/>
        <a:buBlip>
          <a:blip r:embed="rId14"/>
        </a:buBlip>
        <a:defRPr sz="226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2217222" indent="-316746" algn="l" defTabSz="1266984" rtl="0" eaLnBrk="1" latinLnBrk="0" hangingPunct="1">
        <a:lnSpc>
          <a:spcPts val="3017"/>
        </a:lnSpc>
        <a:spcBef>
          <a:spcPts val="693"/>
        </a:spcBef>
        <a:buFont typeface="Arial" panose="020B0604020202020204" pitchFamily="34" charset="0"/>
        <a:buChar char="•"/>
        <a:defRPr sz="226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850715" indent="-316746" algn="l" defTabSz="1266984" rtl="0" eaLnBrk="1" latinLnBrk="0" hangingPunct="1">
        <a:lnSpc>
          <a:spcPts val="3017"/>
        </a:lnSpc>
        <a:spcBef>
          <a:spcPts val="693"/>
        </a:spcBef>
        <a:buFont typeface="Arial" panose="020B0604020202020204" pitchFamily="34" charset="0"/>
        <a:buChar char="•"/>
        <a:defRPr sz="226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3484208" indent="-316746" algn="l" defTabSz="1266984" rtl="0" eaLnBrk="1" latinLnBrk="0" hangingPunct="1">
        <a:lnSpc>
          <a:spcPct val="90000"/>
        </a:lnSpc>
        <a:spcBef>
          <a:spcPts val="693"/>
        </a:spcBef>
        <a:buFont typeface="Arial" panose="020B0604020202020204" pitchFamily="34" charset="0"/>
        <a:buChar char="•"/>
        <a:defRPr sz="2494" kern="1200">
          <a:solidFill>
            <a:schemeClr val="tx1"/>
          </a:solidFill>
          <a:latin typeface="+mn-lt"/>
          <a:ea typeface="+mn-ea"/>
          <a:cs typeface="+mn-cs"/>
        </a:defRPr>
      </a:lvl6pPr>
      <a:lvl7pPr marL="4117699" indent="-316746" algn="l" defTabSz="1266984" rtl="0" eaLnBrk="1" latinLnBrk="0" hangingPunct="1">
        <a:lnSpc>
          <a:spcPct val="90000"/>
        </a:lnSpc>
        <a:spcBef>
          <a:spcPts val="693"/>
        </a:spcBef>
        <a:buFont typeface="Arial" panose="020B0604020202020204" pitchFamily="34" charset="0"/>
        <a:buChar char="•"/>
        <a:defRPr sz="2494" kern="1200">
          <a:solidFill>
            <a:schemeClr val="tx1"/>
          </a:solidFill>
          <a:latin typeface="+mn-lt"/>
          <a:ea typeface="+mn-ea"/>
          <a:cs typeface="+mn-cs"/>
        </a:defRPr>
      </a:lvl7pPr>
      <a:lvl8pPr marL="4751192" indent="-316746" algn="l" defTabSz="1266984" rtl="0" eaLnBrk="1" latinLnBrk="0" hangingPunct="1">
        <a:lnSpc>
          <a:spcPct val="90000"/>
        </a:lnSpc>
        <a:spcBef>
          <a:spcPts val="693"/>
        </a:spcBef>
        <a:buFont typeface="Arial" panose="020B0604020202020204" pitchFamily="34" charset="0"/>
        <a:buChar char="•"/>
        <a:defRPr sz="2494" kern="1200">
          <a:solidFill>
            <a:schemeClr val="tx1"/>
          </a:solidFill>
          <a:latin typeface="+mn-lt"/>
          <a:ea typeface="+mn-ea"/>
          <a:cs typeface="+mn-cs"/>
        </a:defRPr>
      </a:lvl8pPr>
      <a:lvl9pPr marL="5384684" indent="-316746" algn="l" defTabSz="1266984" rtl="0" eaLnBrk="1" latinLnBrk="0" hangingPunct="1">
        <a:lnSpc>
          <a:spcPct val="90000"/>
        </a:lnSpc>
        <a:spcBef>
          <a:spcPts val="693"/>
        </a:spcBef>
        <a:buFont typeface="Arial" panose="020B0604020202020204" pitchFamily="34" charset="0"/>
        <a:buChar char="•"/>
        <a:defRPr sz="24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1pPr>
      <a:lvl2pPr marL="633493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2pPr>
      <a:lvl3pPr marL="1266984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3pPr>
      <a:lvl4pPr marL="1900477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4pPr>
      <a:lvl5pPr marL="2533969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5pPr>
      <a:lvl6pPr marL="3167462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6pPr>
      <a:lvl7pPr marL="3800953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7pPr>
      <a:lvl8pPr marL="4434446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8pPr>
      <a:lvl9pPr marL="5067937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43" userDrawn="1">
          <p15:clr>
            <a:srgbClr val="F26B43"/>
          </p15:clr>
        </p15:guide>
        <p15:guide id="2" pos="527" userDrawn="1">
          <p15:clr>
            <a:srgbClr val="F26B43"/>
          </p15:clr>
        </p15:guide>
        <p15:guide id="3" pos="812" userDrawn="1">
          <p15:clr>
            <a:srgbClr val="F26B43"/>
          </p15:clr>
        </p15:guide>
        <p15:guide id="4" pos="1097" userDrawn="1">
          <p15:clr>
            <a:srgbClr val="F26B43"/>
          </p15:clr>
        </p15:guide>
        <p15:guide id="5" pos="1383" userDrawn="1">
          <p15:clr>
            <a:srgbClr val="F26B43"/>
          </p15:clr>
        </p15:guide>
        <p15:guide id="6" pos="1668" userDrawn="1">
          <p15:clr>
            <a:srgbClr val="F26B43"/>
          </p15:clr>
        </p15:guide>
        <p15:guide id="7" pos="1952" userDrawn="1">
          <p15:clr>
            <a:srgbClr val="F26B43"/>
          </p15:clr>
        </p15:guide>
        <p15:guide id="8" pos="2237" userDrawn="1">
          <p15:clr>
            <a:srgbClr val="F26B43"/>
          </p15:clr>
        </p15:guide>
        <p15:guide id="9" pos="2523" userDrawn="1">
          <p15:clr>
            <a:srgbClr val="F26B43"/>
          </p15:clr>
        </p15:guide>
        <p15:guide id="10" pos="2808" userDrawn="1">
          <p15:clr>
            <a:srgbClr val="F26B43"/>
          </p15:clr>
        </p15:guide>
        <p15:guide id="11" pos="3092" userDrawn="1">
          <p15:clr>
            <a:srgbClr val="F26B43"/>
          </p15:clr>
        </p15:guide>
        <p15:guide id="12" pos="3378" userDrawn="1">
          <p15:clr>
            <a:srgbClr val="F26B43"/>
          </p15:clr>
        </p15:guide>
        <p15:guide id="13" pos="3663" userDrawn="1">
          <p15:clr>
            <a:srgbClr val="F26B43"/>
          </p15:clr>
        </p15:guide>
        <p15:guide id="14" pos="3948" userDrawn="1">
          <p15:clr>
            <a:srgbClr val="F26B43"/>
          </p15:clr>
        </p15:guide>
        <p15:guide id="15" pos="4234" userDrawn="1">
          <p15:clr>
            <a:srgbClr val="F26B43"/>
          </p15:clr>
        </p15:guide>
        <p15:guide id="16" pos="4518" userDrawn="1">
          <p15:clr>
            <a:srgbClr val="F26B43"/>
          </p15:clr>
        </p15:guide>
        <p15:guide id="17" pos="4803" userDrawn="1">
          <p15:clr>
            <a:srgbClr val="F26B43"/>
          </p15:clr>
        </p15:guide>
        <p15:guide id="18" pos="5088" userDrawn="1">
          <p15:clr>
            <a:srgbClr val="F26B43"/>
          </p15:clr>
        </p15:guide>
        <p15:guide id="19" pos="5374" userDrawn="1">
          <p15:clr>
            <a:srgbClr val="F26B43"/>
          </p15:clr>
        </p15:guide>
        <p15:guide id="20" pos="5658" userDrawn="1">
          <p15:clr>
            <a:srgbClr val="F26B43"/>
          </p15:clr>
        </p15:guide>
        <p15:guide id="21" pos="5943" userDrawn="1">
          <p15:clr>
            <a:srgbClr val="F26B43"/>
          </p15:clr>
        </p15:guide>
        <p15:guide id="22" pos="6229" userDrawn="1">
          <p15:clr>
            <a:srgbClr val="F26B43"/>
          </p15:clr>
        </p15:guide>
        <p15:guide id="23" pos="6514" userDrawn="1">
          <p15:clr>
            <a:srgbClr val="F26B43"/>
          </p15:clr>
        </p15:guide>
        <p15:guide id="24" pos="6798" userDrawn="1">
          <p15:clr>
            <a:srgbClr val="F26B43"/>
          </p15:clr>
        </p15:guide>
        <p15:guide id="25" pos="7083" userDrawn="1">
          <p15:clr>
            <a:srgbClr val="F26B43"/>
          </p15:clr>
        </p15:guide>
        <p15:guide id="26" pos="7369" userDrawn="1">
          <p15:clr>
            <a:srgbClr val="F26B43"/>
          </p15:clr>
        </p15:guide>
        <p15:guide id="27" pos="7654" userDrawn="1">
          <p15:clr>
            <a:srgbClr val="F26B43"/>
          </p15:clr>
        </p15:guide>
        <p15:guide id="28" pos="7939" userDrawn="1">
          <p15:clr>
            <a:srgbClr val="F26B43"/>
          </p15:clr>
        </p15:guide>
        <p15:guide id="29" pos="8223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3" name="Obraz 2" descr="Agnieszka Krauzowicz. Doświadczenia i „Best Practices” w Programie Polska Cyfrowa.&#10;&#10;Logociąg: Fundusze Europejskie, Rzeczpospolita Polska, Unia Europejska.">
            <a:extLst>
              <a:ext uri="{FF2B5EF4-FFF2-40B4-BE49-F238E27FC236}">
                <a16:creationId xmlns:a16="http://schemas.microsoft.com/office/drawing/2014/main" id="{CD6D8ACD-74BA-690E-5D2E-CCB2A4B51E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6332B151-F35B-4882-8C51-0F3FFF5E44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5549" y="6569935"/>
            <a:ext cx="8296276" cy="89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022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W odpowiedzi na epidemię Covid-19, w wyniku której firmy, urzędy oraz szkoły zaczęły pracować w trybie zdalnym powstały w wyniku szybkiej reakcji projekty „Zdalna Szkoła”  i „Zdalna Szkoła +”. Projekty miały za zadanie zapewnić szkołom oraz uczniom niezbędny sprzęt do kontynuowania nauki w formie zdalnej w związku z trwającą epidemią COVID-19. &#10;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813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W ramach projektu Zdalna Szkoła ponad 91 tys. osób oraz 2 tys. zostało objętych wsparciem w zakresie zwalczania lub przeciwdziałania skutkom pandemii COVID-19. Wartość sprzętu IT wraz z oprogramowaniem dla sektora edukacji przewyższyła 184 mln PLN. Sprzęt komputerowy zakupiony w ramach projektu ZD wynosi ponad 87 tys. szt.&#10;W ramach projektu Zdalna Szkoła+ ponad 136 tys. osób oraz 2 tys. podmiotów  zostało objętych wsparciem w zakresie zwalczania lub przeciwdziałania skutkom pandemii COVID-19. Ponad 45 tys. uczniów z rodzin wielodzietnych oraz ponad 75 tys. uczniów z pozostałych rodzin objętych projektem. Wartość sprzętu IT wraz z oprogramowaniem dla sektora edukacji przewyższyła 184 mln PLN. Sprzęt komputerowy zakupiony w ramach projektu ZD+ wynosi ponad 78 tys. sztuk.&#10;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123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Publiczny Internet dla każdego to konkurs, dzięki któremu mieszkańcy polskich gmin uzyskali dostęp do bezpłatnego i powszechnego internetu w przestrzeni publicznej. Jest programem wsparcia na rzecz zapewnienia dostępu do Internetu wysokiej jakości mieszkańcom i gościom w miejscach lokalnego życia publicznego.&#10;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747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Pandemia COVID-19 wykazała, że sprawne wykorzystywanie technologii przez jednostki samorządu terytorialnego (JST) i jednostki im podległe mają priorytetowe znaczenie dla zaspokojenia potrzeb mieszkańców i podmiotów gospodarczych. W odpowiedzi na ten problem i dzięki funduszom unijnym stworzyliśmy program „Cyfrowa Gmina” pozwalający dofinansować zakupy, szkolenia oraz działania wspierające sprawne podniesienie poziomu cyfryzacji w JST. Cyfrowa Gmina to konkurs grantowy dedykowany wszystkim jednostkom samorządu terytorialnego na poziomie gmin. &#10;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958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Obszary wsparcia:&#10;Cyfryzacja biur / jednostek publicznych / jednostek podległych i nadzorowanych (z wyłączeniem placówek ochrony zdrowia) - zakup sprzętu IT i oprogramowania – wartość wskaźnika ponad 713 mln PLN.&#10;Zakup sprzętu IT dla: szkół i placówek specjalnych (dostosowanego do potrzeb) w tym przekazanie przez szkoły sprzętu dla dzieci z rodzin po PGR, domów dziecka, pieczy zastępczej, domów pomocy społecznej – wartość wskaźnika 135 mln PLN.&#10;Szkolenia dla pracowników urzędu z obszaru cyberbezpieczeństwa a także zaawansowanych usług cyfrowych – wartość wskaźnika ponad 9 mln PLN.&#10;Zapewnienie cyberbezpieczeństwa samorządowych systemów informatycznych.&#10;Szczególną uwagę zwróciliśmy na działania mające na celu zwiększenie cyberbezpieczeństwa w rozwoju cyfrowego instytucji samorządowych oraz zwiększenie cyberbezpieczeństwa, które będą miały swoją kontynuację w programie FERC.&#10;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029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W ramach POPC realizowane były w latach 2017-2023 projekty szkoleniowe oraz edukacyjno-informacyjne. Wraz z naszymi Beneficjentami zrealizowaliśmy 191 projektów (część z nich jeszcze trwa) które rozwinęły umiejętności i poszerzyły wiedzę Polaków w każdym wieku na tematy związane wykorzystaniem zasobów internetu, cyberbezpieczeństwem czy programowaniem.&#10;Nasze projekty szkoleniowe i edukacyjne podnosiły jakość życia Polaków, którzy mogli dzięki nabytym kompetencjom cyfrowym korzystać z zasobu produktów i usług będących efektem realizacji w I i II Osi POPC.&#10;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250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Centrum Mistrzostwa Informatycznego. Punktem wyjścia do projektu była grupa uczniów szczególnie uzdolnionych czy też zainteresowanych &#10;poszerzeniem swojej wiedzy z zakresu kodowania/programowania. &#10;&#10;Uznaliśmy, że warto byłoby odejść od zajęć ławkowych w szkołach i planować spotkania w bardziej luźnych warunkach. Chcąc urozmaicić zajęcia i wprowadzić element rywalizacji, zaproponowaliśmy, aby nieodłącznym elementem projektu &#10;były zawody programistyczne.&#10;&#10;Oba elementy wdrożeniowe sprawdziły się znakomicie. W projekcie osiągnięto większość zakładanych wskaźników, a kółka CMI na stałe wpisały się w wielu szkołach jako ważny element edukacji pozalekcyjnej.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865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Lekcja: Enter założono przeszkolenie ponad 70 tys. Nauczycieli w ramach kursów, które miały wzbogacić ich wiedze z zakresu korzystania z zasobów internetu w celu wzbogacenia procesu nauczania podczas lekcji.&#10;Dofinansowanie przekazaliśmy w formule grantowej poprzez ośrodki kształcenia nauczycieli – instytucje znane w środowisku i kojarzone z wysokiej jakości usług. Program szkoleń był konsultowany z MEiN w celu zagwarantowania zgodności z podstawą programową i wydawanymi przez ministerstwo zaleceniami. Oprócz szkoleń nauczyciele w celu zaliczenia kursu mieli również w praktyczny sposób zaprezentować swoje nowe umiejętności w znanej sobie formule lekcji obserwowanej. W proces włączeni zostali dodatkowo dyrektorzy szkół co dodatkowo wzmocniło efekt stosowania nowej wiedzy w szkołach, z których rekrutowali się nauczyciele. &#10;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30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Lekcja: Enter&#10;-Wdrożenie realizacji projektów w formule grantowej&#10;-Beneficjent stał się dodatkowym, ważnym ogniwem w wydatkowaniu środków &#10;-Beneficjent mógł wybrać podmioty do realizacji zadań przy jednoczesnym pełnieniu roli zaplecza merytorycznego &#10;-Formuła grantowa znacząco przyspieszyła certyfikację środków i ich dobre zagospodarowanie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822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Stworzenie za pośrednictwem Kół Gospodyń Wiejskich możliwego do przeskalowania pozaformalnego systemu kształcenia, &#10;gdzie przeszkolone zostały kobiety i mężczyźni zrzeszeni w kołach. &#10;&#10;Osoby te, w efekcie długofalowym, będą szkolić oraz przekazywać nabyte umiejętności innym zainteresowanym. &#10;&#10;Przyczyni się to znacznie do przyspieszenia cyfryzacji wsi &#10;i zmniejszenia wykluczenia cyfrowego małych społeczności. &#10;&#10;W ramach warsztatów uczestnicy mogli nauczyć się praktycznej obsługi sprzętu, jak i korzystania z sieci, komunikacji internetowej czy załatwiania spraw w formie online.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31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3" name="Obraz 2" descr="Zgodnie z Programem Polska Cyfrowa zrealizowaliśmy projekty, których celem było zapewnienie dostępu do Internetu w gospodarstwach domowych i szkołach, zapewnienie i rozwój e-usług ułatwiających załatwianie spraw bez wychodzenia z domu i rozwój kompetencji cyfrowych Polaków w różnym wieku. ">
            <a:extLst>
              <a:ext uri="{FF2B5EF4-FFF2-40B4-BE49-F238E27FC236}">
                <a16:creationId xmlns:a16="http://schemas.microsoft.com/office/drawing/2014/main" id="{CD6D8ACD-74BA-690E-5D2E-CCB2A4B51E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2633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Realizowany przez Centrum Projektów Polska Cyfrowa projekt PAKT to nowatorska koncepcja laboratoriów, tworzonych przede wszystkim z myślą o uczniach szkół podstawowych i średnich oraz ich nauczycielach.&#10;Wzbudzenie zainteresowania bezpośrednim kontaktem dzieci i młodzieży z zaawansowanymi technologiami ma podnosić ich kompetencje społeczne i zachęcić do wyboru w przyszłości branży ICT jako ścieżki kariery.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245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PodsumowanieZgodnie z Programem Operacyjnym Polska Cyfrowa na lata 2014-2020 przyznane dofinansowanie - około 4 mld PLN, w ramach których zasięgiem sieci objęto ponad 1,6 mln gospodarstw domowych, podłączono do sieci ponad 10 tys. jednostek oświatowych, wybudowano 88 tys. km sieci i ponad 3 tys. szt. węzłów.Celem wprowadzenia i rozwijania e-usług było załatwianie spraw urzędowych przez Internet. Od momentu uruchomienia tych e-usług załatwiono on-line ponad 883 mln spraw.Projekty dotyczące digitalizacji i udostępniania informacji sektora publicznego przyczyniły się do udostępnienia w przestrzeni cyfrowej ponad 66,5 mln szt. dokumentów/publikacji/obiektów/zdjęć/filmów/wyników badań Osiągany dziś poziom liczby odtworzeń jest średnio czterokrotnie wyższy od poziomu zakładanego w projektach na początku ich realizacji. To pokazuje, jak bardzo działanie to odpowiada na potrzeby użytkowników.Projekty szkoleniowe oraz edukacyjno-informacyjne rozwijały umiejętności i poszerzały wiedzę Polaków na tematy związane wykorzystaniem zasobów Internetu, cyberbezpieczeństwem czy programowaniem. Z perspektywy czasowej wydaje się, że najciekawsze projekty są wynikiem koncentracji uwagi na konkretnych grupach docelowych i dobrania zestawu działań/pomysłów, które w najlepszy sposób będą odpowiadały odbiorcom.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69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Zgodnie z Programem Operacyjnym Polska Cyfrowa na lata 2014-2020 w ramach dostępnej alokacji, przewidziano objęcie zasięgiem szerokopasmowego Internetu ponad 700 tys. gospodarstw domowych. W skutek opracowanego aukcyjnego trybu wyboru projektów, udało się nie tylko w znaczący sposób pobudzić inwestycje komercyjne przedsiębiorców telekomunikacyjnych, ale także zwielokrotnić zakładany w programie efekt (wskaźnik) blisko trzykrotnie.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47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Podstawowym założeniem zgodnym z Programem Operacyjnym Polska Cyfrowa na lata 2014-2020 było tworzenie infrastruktury umożliwiającej osiągnięcie&#10;parametrów min. 30 Mb/s w przypadku gospodarstw domowych oraz min. 100 Mb/s w przypadku budowy sieci do jednostek oświatowych.&#10;Wymaganie techniczne dla sieci POPC zostały bardzo szczegółowo opisane,&#10;a dzięki przyjętym kryteriom promowane były podmioty, które zwiększały przepustowości do prędkości 100 Mb/s ponad wymagane min. 30 Mb/s.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724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Efekty wdrożonych rozwiązań: Przyznane dofinansowanie na około 4 mld PLN. W wyniku realizacji wszystkich projektów zasięgiem sieci objętych zostanie ponad 2 mln szt. &#10;Obecnie objęto ponad 1,6 mln szt. Obecnie podłączono do sieci wszystkie jednostki oświatowe, ponad 10 tys. szt. Obecnie wybudowano 88 tys. km sieci. Obecnie wybudowano ponad 3 tys. szt. węzłów.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263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Realizacja projektów OSE jako kontynuacja działań POPC na rzecz podłączenia szkół do Internetu o przepustowości co najmniej 100 Mb/s Dzięki realizacji trzech projektów Ogólnopolskiej Sieci Edukacyjnej (OSE) szkoły w Polsce: &#10;- Uzyskały dostęp sieci dostępu do Internetu łączącej wszystkie szkoły w Polsce. &#10;- Uzyskały dostęp do zaawansowanych usług bezpieczeństwa, chroniące uczniów i innych użytkowników internetu przed zagrożeniami w sieci w możliwie największym zakresie (w szczególności przed dostępem do treści zagrażających prawidłowemu rozwojowi uczniów). &#10;- Uzyskały zmodernizowaną infrastrukturę telekomunikacyjną wewnątrzszkolną pozwalającą na świadczenie usług OSE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3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Wskaźniki Ogólnopolskiej Sieci Edukacyjnej.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72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E-usługi publiczne:&#10;Dotychczas uruchomiono 142 E-Usługi utworzone dla obywateli i przedsiębiorców. Załatwiono 883 mln. spraw od momentu uruchomienia e-usług.&#10;NAJCZĘŚCIEJ WYKORZYSTYWANE E-USŁUGI: E-RECEPTA, USŁUGI DOTYCZĄCE PROCESU WYKONYWANIA TESTÓW NA COVID, E-USŁUGI UMOŻLIWIAJĄCE ZGŁASZANIE ZDARZEŃ NA POLICJĘ.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99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791825" y="7019925"/>
            <a:ext cx="1357313" cy="179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72000" rIns="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015AA-59F6-416B-87A6-8E3D940284E2}" type="slidenum">
              <a:rPr kumimoji="0" lang="pl-PL" sz="1257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pl-PL" sz="1257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1" name="Obraz 10" descr="Realizowane w ramach POPC projekty dotyczące digitalizacji i udostępniania informacji sektora publicznego przyczyniły się do: 66,5 mln.szt. udostępnień w przestrzeni cyfrowej i 400 mln. pobrań i odtworzeń.">
            <a:extLst>
              <a:ext uri="{FF2B5EF4-FFF2-40B4-BE49-F238E27FC236}">
                <a16:creationId xmlns:a16="http://schemas.microsoft.com/office/drawing/2014/main" id="{E10FDAB9-4DBD-9C9D-70F5-E0162CFF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9"/>
            <a:ext cx="13439776" cy="75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69238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1368</TotalTime>
  <Words>23</Words>
  <Application>Microsoft Office PowerPoint</Application>
  <PresentationFormat>Niestandardowy</PresentationFormat>
  <Paragraphs>23</Paragraphs>
  <Slides>21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5" baseType="lpstr">
      <vt:lpstr>Arial</vt:lpstr>
      <vt:lpstr>Calibri</vt:lpstr>
      <vt:lpstr>Open Sans</vt:lpstr>
      <vt:lpstr>Motyw pakietu Office</vt:lpstr>
      <vt:lpstr>1</vt:lpstr>
      <vt:lpstr>2</vt:lpstr>
      <vt:lpstr>3</vt:lpstr>
      <vt:lpstr>4</vt:lpstr>
      <vt:lpstr>5</vt:lpstr>
      <vt:lpstr>6</vt:lpstr>
      <vt:lpstr>7</vt:lpstr>
      <vt:lpstr>8</vt:lpstr>
      <vt:lpstr>9</vt:lpstr>
      <vt:lpstr>10</vt:lpstr>
      <vt:lpstr>11</vt:lpstr>
      <vt:lpstr>12</vt:lpstr>
      <vt:lpstr>13</vt:lpstr>
      <vt:lpstr>14</vt:lpstr>
      <vt:lpstr>15</vt:lpstr>
      <vt:lpstr>16</vt:lpstr>
      <vt:lpstr>17</vt:lpstr>
      <vt:lpstr>18</vt:lpstr>
      <vt:lpstr>19</vt:lpstr>
      <vt:lpstr>20</vt:lpstr>
      <vt:lpstr>21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Doświadczenia i best practise w programie Polska Cyfrowa</dc:title>
  <dc:creator>Sowiński Piotr</dc:creator>
  <cp:lastModifiedBy>Chełstowski Marcin</cp:lastModifiedBy>
  <cp:revision>24</cp:revision>
  <dcterms:created xsi:type="dcterms:W3CDTF">2022-06-22T09:40:44Z</dcterms:created>
  <dcterms:modified xsi:type="dcterms:W3CDTF">2023-02-28T07:48:21Z</dcterms:modified>
</cp:coreProperties>
</file>