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notesMasterIdLst>
    <p:notesMasterId r:id="rId15"/>
  </p:notesMasterIdLst>
  <p:sldIdLst>
    <p:sldId id="361" r:id="rId2"/>
    <p:sldId id="274" r:id="rId3"/>
    <p:sldId id="365" r:id="rId4"/>
    <p:sldId id="370" r:id="rId5"/>
    <p:sldId id="375" r:id="rId6"/>
    <p:sldId id="374" r:id="rId7"/>
    <p:sldId id="373" r:id="rId8"/>
    <p:sldId id="372" r:id="rId9"/>
    <p:sldId id="371" r:id="rId10"/>
    <p:sldId id="358" r:id="rId11"/>
    <p:sldId id="354" r:id="rId12"/>
    <p:sldId id="376" r:id="rId13"/>
    <p:sldId id="28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096B"/>
    <a:srgbClr val="BBE3F0"/>
    <a:srgbClr val="4E93C9"/>
    <a:srgbClr val="0070C0"/>
    <a:srgbClr val="00B0F0"/>
    <a:srgbClr val="D83E98"/>
    <a:srgbClr val="003399"/>
    <a:srgbClr val="232459"/>
    <a:srgbClr val="F2C0D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Styl ciemny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Styl pośredni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9" autoAdjust="0"/>
    <p:restoredTop sz="87179" autoAdjust="0"/>
  </p:normalViewPr>
  <p:slideViewPr>
    <p:cSldViewPr snapToGrid="0">
      <p:cViewPr varScale="1">
        <p:scale>
          <a:sx n="58" d="100"/>
          <a:sy n="58" d="100"/>
        </p:scale>
        <p:origin x="808" y="48"/>
      </p:cViewPr>
      <p:guideLst/>
    </p:cSldViewPr>
  </p:slideViewPr>
  <p:outlineViewPr>
    <p:cViewPr>
      <p:scale>
        <a:sx n="33" d="100"/>
        <a:sy n="33" d="100"/>
      </p:scale>
      <p:origin x="0" y="-12245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D31CC-9464-42D9-A480-78DF72841506}" type="datetimeFigureOut">
              <a:rPr lang="pl-PL" smtClean="0"/>
              <a:t>2023-03-10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01CDC3-9EEF-4BB6-B868-1D5BD968500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782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7150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3610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12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153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5158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>
            <a:extLst>
              <a:ext uri="{FF2B5EF4-FFF2-40B4-BE49-F238E27FC236}">
                <a16:creationId xmlns:a16="http://schemas.microsoft.com/office/drawing/2014/main" id="{CE12FC05-28B5-405A-BC4F-883EC9BA22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Symbol zastępczy notatek 2">
            <a:extLst>
              <a:ext uri="{FF2B5EF4-FFF2-40B4-BE49-F238E27FC236}">
                <a16:creationId xmlns:a16="http://schemas.microsoft.com/office/drawing/2014/main" id="{85C83816-D251-4A13-BC03-8F046A37BB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ymbol zastępczy numeru slajdu 3">
            <a:extLst>
              <a:ext uri="{FF2B5EF4-FFF2-40B4-BE49-F238E27FC236}">
                <a16:creationId xmlns:a16="http://schemas.microsoft.com/office/drawing/2014/main" id="{D6D2CE6B-EC63-4D0C-896D-5A1431317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86F91C-9419-481F-813F-942C16F0A6D9}" type="slidenum">
              <a:rPr lang="pl-PL" altLang="pl-PL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2</a:t>
            </a:fld>
            <a:endParaRPr lang="pl-PL" altLang="pl-PL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6779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Przedsięwzięcia wdrażane w ramach działania 1.1 umożliwią w szczególności: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dostęp do </a:t>
            </a:r>
            <a:r>
              <a:rPr lang="pl-PL" altLang="pl-PL" sz="1200" dirty="0" err="1">
                <a:latin typeface="+mn-lt"/>
                <a:cs typeface="Times New Roman" panose="02020603050405020304" pitchFamily="18" charset="0"/>
              </a:rPr>
              <a:t>internetu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o przepustowości minimum 100 </a:t>
            </a:r>
            <a:r>
              <a:rPr lang="pl-PL" altLang="pl-PL" sz="1200" dirty="0" err="1">
                <a:latin typeface="+mn-lt"/>
                <a:cs typeface="Times New Roman" panose="02020603050405020304" pitchFamily="18" charset="0"/>
              </a:rPr>
              <a:t>Mb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/s dla gospodarstw domowych i przedsiębiorstw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dostęp do </a:t>
            </a:r>
            <a:r>
              <a:rPr lang="pl-PL" altLang="pl-PL" sz="1200" dirty="0" err="1">
                <a:latin typeface="+mn-lt"/>
                <a:cs typeface="Times New Roman" panose="02020603050405020304" pitchFamily="18" charset="0"/>
              </a:rPr>
              <a:t>internetu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o przepustowości co najmniej 1 </a:t>
            </a:r>
            <a:r>
              <a:rPr lang="pl-PL" altLang="pl-PL" sz="1200" dirty="0" err="1">
                <a:latin typeface="+mn-lt"/>
                <a:cs typeface="Times New Roman" panose="02020603050405020304" pitchFamily="18" charset="0"/>
              </a:rPr>
              <a:t>Gb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/s w miejscach istotnych dla rozwoju społeczno-gospodarczego</a:t>
            </a:r>
            <a:r>
              <a:rPr lang="pl-PL" altLang="pl-PL" sz="1200" strike="noStrike" dirty="0">
                <a:latin typeface="+mn-lt"/>
                <a:cs typeface="Times New Roman" panose="02020603050405020304" pitchFamily="18" charset="0"/>
              </a:rPr>
              <a:t>, takich jak np.: szkoły, szpitale, urzędy, instytucje kultury, a także w przedsiębiorstwach rozumianych jako centra technologiczne/biznesowe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buFont typeface="Symbol" panose="05050102010706020507" pitchFamily="18" charset="2"/>
              <a:buNone/>
            </a:pPr>
            <a:endParaRPr lang="pl-PL" altLang="pl-PL" sz="1200" strike="noStrike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lnSpc>
                <a:spcPts val="4000"/>
              </a:lnSpc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pl-PL" altLang="pl-PL" sz="1200" strike="noStrike" dirty="0">
                <a:latin typeface="+mn-lt"/>
                <a:cs typeface="Times New Roman" panose="02020603050405020304" pitchFamily="18" charset="0"/>
              </a:rPr>
              <a:t>Dodatkowo zakłada się również możliwość finansowanie projektów dotyczących: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</a:t>
            </a:r>
            <a:r>
              <a:rPr kumimoji="0" lang="pl-PL" altLang="pl-P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tworzenia lub rozwoju dedykowanych sieci telekomunikacyjnych na rzecz świadczenia usług w miejscach stanowiących główną siłę napędową rozwoju społeczno-gospodarczego</a:t>
            </a:r>
            <a:r>
              <a:rPr kumimoji="0" lang="pl-PL" alt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4922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4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projekty zgodne z założeniami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Architektury Informacyjnej Państwa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konsolidacja i standaryzacja usług cyfrowych oraz optymalizacja procesów w relacji podmiotów publicznych z obywatelem i przedsiębiorcą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tworzenie i rozwój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zaawansowanych e-usług 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publicznych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cyfryzacja procesów </a:t>
            </a:r>
            <a:r>
              <a:rPr lang="pl-PL" altLang="pl-PL" sz="1200" dirty="0" err="1">
                <a:latin typeface="+mn-lt"/>
                <a:cs typeface="Times New Roman" panose="02020603050405020304" pitchFamily="18" charset="0"/>
              </a:rPr>
              <a:t>back-office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w administracji publicznej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budowa i modernizacja systemów informatycznych w obszarze e-zdrowie: rozwój elektronicznej dokumentacji medycznej i wymiany danych między podmiotami leczniczymi oraz wdrożenie innowacyjnych rozwiązań w ochronie zdrowia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projekty horyzontalne, w tym zapewniające warunki do współpracy, efektywnej wymiany danych zgodnie z założeniami Architektury Informacyjnej Państwa, a także zapewniające możliwość realizacji projektów łączących różne typy interwencji w priorytecie II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10255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stymulowanie rozwoju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innowacyjnych rozwiązań 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w obszarze </a:t>
            </a:r>
            <a:r>
              <a:rPr lang="pl-PL" altLang="pl-PL" sz="1200" b="1" dirty="0" err="1">
                <a:latin typeface="+mn-lt"/>
                <a:cs typeface="Times New Roman" panose="02020603050405020304" pitchFamily="18" charset="0"/>
              </a:rPr>
              <a:t>cyberbezpieczeństwa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w zakresie nowych technologii do zastosowania w sektorach o kluczowym znaczeniu jak np.: transport, energetyka, zdrowie, telekomunikacja, przemysł oraz administracja publiczna, w tym w szczególności uczenia maszynowego, zautomatyzowanej korelacji danych, kryptografii </a:t>
            </a:r>
            <a:r>
              <a:rPr lang="pl-PL" altLang="pl-PL" sz="1200" dirty="0" err="1">
                <a:latin typeface="+mn-lt"/>
                <a:cs typeface="Times New Roman" panose="02020603050405020304" pitchFamily="18" charset="0"/>
              </a:rPr>
              <a:t>postkwantowej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, bezpieczeństwa łańcucha dostaw, ochrony tożsamości cyfrowej,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budowa, rozwój, wdrażanie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narzędzi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służących do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monitorowania bezpieczeństwa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, zbierania, analizy i wymiany informacji o zagrożeniach, podatnościach i incydentach,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budowa i rozwój krajowego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systemu certyfikacji </a:t>
            </a:r>
            <a:r>
              <a:rPr lang="pl-PL" altLang="pl-PL" sz="1200" b="1" dirty="0" err="1">
                <a:latin typeface="+mn-lt"/>
                <a:cs typeface="Times New Roman" panose="02020603050405020304" pitchFamily="18" charset="0"/>
              </a:rPr>
              <a:t>cyberbezpieczeństwa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produktów, usług i procesów,</a:t>
            </a:r>
          </a:p>
          <a:p>
            <a:pPr eaLnBrk="1" hangingPunct="1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tworzenie sektorowych lub </a:t>
            </a:r>
            <a:r>
              <a:rPr lang="pl-PL" altLang="pl-PL" sz="1200" dirty="0" err="1">
                <a:latin typeface="+mn-lt"/>
                <a:cs typeface="Times New Roman" panose="02020603050405020304" pitchFamily="18" charset="0"/>
              </a:rPr>
              <a:t>podsektorowych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centrów wymiany i analizy informacji (ISAC).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3482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2000" dirty="0">
                <a:solidFill>
                  <a:srgbClr val="1670B8"/>
                </a:solidFill>
                <a:latin typeface="+mn-lt"/>
                <a:cs typeface="Times New Roman" panose="02020603050405020304" pitchFamily="18" charset="0"/>
              </a:rPr>
              <a:t>Cyfrowa dostępność ISP np.:</a:t>
            </a:r>
          </a:p>
          <a:p>
            <a:pPr lvl="1" eaLnBrk="1" hangingPunct="1">
              <a:lnSpc>
                <a:spcPts val="35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b="1" dirty="0">
                <a:latin typeface="+mn-lt"/>
                <a:cs typeface="Times New Roman" panose="02020603050405020304" pitchFamily="18" charset="0"/>
              </a:rPr>
              <a:t> digitalizacja</a:t>
            </a: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 zasobów </a:t>
            </a:r>
            <a:r>
              <a:rPr lang="pl-PL" altLang="pl-PL" sz="1800" b="1" dirty="0">
                <a:latin typeface="+mn-lt"/>
                <a:cs typeface="Times New Roman" panose="02020603050405020304" pitchFamily="18" charset="0"/>
              </a:rPr>
              <a:t>kultury</a:t>
            </a: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pl-PL" altLang="pl-PL" sz="1800" b="1" dirty="0">
                <a:latin typeface="+mn-lt"/>
                <a:cs typeface="Times New Roman" panose="02020603050405020304" pitchFamily="18" charset="0"/>
              </a:rPr>
              <a:t>administracji</a:t>
            </a: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 i </a:t>
            </a:r>
            <a:r>
              <a:rPr lang="pl-PL" altLang="pl-PL" sz="1800" b="1" dirty="0">
                <a:latin typeface="+mn-lt"/>
                <a:cs typeface="Times New Roman" panose="02020603050405020304" pitchFamily="18" charset="0"/>
              </a:rPr>
              <a:t>nauki</a:t>
            </a: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 (m.in. dane z badań naukowych)</a:t>
            </a:r>
          </a:p>
          <a:p>
            <a:pPr lvl="1" eaLnBrk="1" hangingPunct="1">
              <a:lnSpc>
                <a:spcPts val="35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 budowa i rozbudowa infrastruktury do przechowywania i udostępniania danych</a:t>
            </a:r>
          </a:p>
          <a:p>
            <a:pPr lvl="1" eaLnBrk="1" hangingPunct="1">
              <a:lnSpc>
                <a:spcPts val="35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 poprawa jakości danych, poziomu otwartości i </a:t>
            </a:r>
            <a:r>
              <a:rPr lang="pl-PL" altLang="pl-PL" sz="1800" b="1" dirty="0">
                <a:latin typeface="+mn-lt"/>
                <a:cs typeface="Times New Roman" panose="02020603050405020304" pitchFamily="18" charset="0"/>
              </a:rPr>
              <a:t>standaryzacji wymiany danych </a:t>
            </a: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udostępnianych również za pośrednictwem </a:t>
            </a:r>
            <a:r>
              <a:rPr lang="pl-PL" altLang="pl-PL" sz="1800" b="1" dirty="0">
                <a:latin typeface="+mn-lt"/>
                <a:cs typeface="Times New Roman" panose="02020603050405020304" pitchFamily="18" charset="0"/>
              </a:rPr>
              <a:t>API</a:t>
            </a: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, w tym w sprawozdawczości jednostek administracji publicznej w celu zmniejszenia pracochłonności przygotowywanych sprawozdań</a:t>
            </a:r>
          </a:p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2000" dirty="0">
                <a:solidFill>
                  <a:srgbClr val="1670B8"/>
                </a:solidFill>
                <a:latin typeface="+mn-lt"/>
                <a:cs typeface="Times New Roman" panose="02020603050405020304" pitchFamily="18" charset="0"/>
              </a:rPr>
              <a:t>Cyfrowa dostępność i ponowne wykorzystanie informacji przez przedsiębiorstwa</a:t>
            </a:r>
          </a:p>
          <a:p>
            <a:pPr lvl="1"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 wspieranie kultury wymiany danych biznesu, nauki, kultury i administracji oraz rozwój etyki danych</a:t>
            </a:r>
          </a:p>
          <a:p>
            <a:pPr lvl="1"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 rozwój infrastruktury wymiany danych - </a:t>
            </a:r>
            <a:r>
              <a:rPr lang="pl-PL" altLang="pl-PL" sz="1800" b="1" dirty="0">
                <a:latin typeface="+mn-lt"/>
                <a:cs typeface="Times New Roman" panose="02020603050405020304" pitchFamily="18" charset="0"/>
              </a:rPr>
              <a:t>tworzenie platform </a:t>
            </a: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oraz partnerstw służących gromadzeniu i </a:t>
            </a:r>
            <a:r>
              <a:rPr lang="pl-PL" altLang="pl-PL" sz="1800" b="1" dirty="0">
                <a:latin typeface="+mn-lt"/>
                <a:cs typeface="Times New Roman" panose="02020603050405020304" pitchFamily="18" charset="0"/>
              </a:rPr>
              <a:t>wymianie danych między przedsiębiorstwami </a:t>
            </a:r>
            <a:r>
              <a:rPr lang="pl-PL" altLang="pl-PL" sz="1800" dirty="0">
                <a:latin typeface="+mn-lt"/>
                <a:cs typeface="Times New Roman" panose="02020603050405020304" pitchFamily="18" charset="0"/>
              </a:rPr>
              <a:t>jako narzędzi wspierających dzielenie się danymi</a:t>
            </a:r>
            <a:endParaRPr lang="pl-PL" altLang="pl-PL" sz="2000" b="1" dirty="0">
              <a:latin typeface="+mn-lt"/>
              <a:cs typeface="Times New Roman" panose="02020603050405020304" pitchFamily="18" charset="0"/>
            </a:endParaRP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0505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1" dirty="0">
                <a:solidFill>
                  <a:schemeClr val="bg1"/>
                </a:solidFill>
                <a:ea typeface="Verdana" panose="020B0604030504040204" pitchFamily="34" charset="0"/>
                <a:cs typeface="Times New Roman" panose="02020603050405020304" pitchFamily="18" charset="0"/>
              </a:rPr>
              <a:t>Współpraca międzysektorowa na rzecz cyfrowych rozwiązań problemów społeczno-gospodarczych</a:t>
            </a:r>
            <a:r>
              <a:rPr lang="pl-PL" sz="1100" b="1" dirty="0">
                <a:solidFill>
                  <a:schemeClr val="bg1"/>
                </a:solidFill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pl-PL" altLang="pl-PL" sz="1200" dirty="0">
                <a:highlight>
                  <a:srgbClr val="FFFF00"/>
                </a:highlight>
                <a:latin typeface="+mn-lt"/>
                <a:cs typeface="Times New Roman" panose="02020603050405020304" pitchFamily="18" charset="0"/>
              </a:rPr>
              <a:t>jest to </a:t>
            </a:r>
            <a:r>
              <a:rPr lang="pl-PL" altLang="pl-PL" sz="1200" b="1" dirty="0">
                <a:highlight>
                  <a:srgbClr val="FFFF00"/>
                </a:highlight>
                <a:latin typeface="+mn-lt"/>
                <a:cs typeface="Times New Roman" panose="02020603050405020304" pitchFamily="18" charset="0"/>
              </a:rPr>
              <a:t>nowy typ wsparcia</a:t>
            </a:r>
            <a:r>
              <a:rPr lang="pl-PL" altLang="pl-PL" sz="1200" dirty="0">
                <a:highlight>
                  <a:srgbClr val="FFFF00"/>
                </a:highlight>
                <a:latin typeface="+mn-lt"/>
                <a:cs typeface="Times New Roman" panose="02020603050405020304" pitchFamily="18" charset="0"/>
              </a:rPr>
              <a:t> w porównaniu z perspektywą na lata 2014-2020 – POPC.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200" dirty="0">
              <a:highlight>
                <a:srgbClr val="FFFF00"/>
              </a:highlight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wsparcie projektów dostarczających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skalowalne rozwiązania problemów społeczno-gospodarczych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w różnych obszarach, w szczególności w transporcie, zdrowiu, energetyce, ochronie środowiska, przedsiębiorczości, rolnictwie, gospodarce morskiej</a:t>
            </a:r>
          </a:p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rozwiązania informatyczne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do szerokiego zastosowania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, z wykorzystaniem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nowoczesnych technologii cyfrowych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, które przyczynią się do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efektywnego wykorzystania danych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z korzyścią dla mieszkańców, przedsiębiorstw oraz turystów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200" dirty="0">
              <a:highlight>
                <a:srgbClr val="FFFF00"/>
              </a:highlight>
              <a:latin typeface="+mn-lt"/>
              <a:cs typeface="Times New Roman" panose="02020603050405020304" pitchFamily="18" charset="0"/>
            </a:endParaRP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8646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pl-PL" altLang="pl-PL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wsparcie rozwoju </a:t>
            </a:r>
            <a:r>
              <a:rPr lang="pl-PL" altLang="pl-PL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kompetencji cyfrowych pracowników </a:t>
            </a:r>
            <a:r>
              <a:rPr lang="pl-PL" sz="12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zaangażowanych w świadczenie usług, produktów lub procesów cyfrowych przyczyniających się do </a:t>
            </a:r>
            <a:r>
              <a:rPr lang="pl-PL" sz="12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wzmocnienia efektów operacji wdrażanych w celu szczegółowego 1.2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Czerpanie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korzyści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cyfryzacji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dla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obywateli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przedsiębiorstw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organizacji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badawczych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instytucji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publicznych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(EFRR)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, w tym m.in. wsparcie zaawansowanych kompetencji specjalistycznych z zakresu </a:t>
            </a:r>
            <a:r>
              <a:rPr lang="pl-PL" altLang="pl-PL" sz="1200" dirty="0" err="1">
                <a:latin typeface="+mn-lt"/>
                <a:cs typeface="Times New Roman" panose="02020603050405020304" pitchFamily="18" charset="0"/>
              </a:rPr>
              <a:t>cyberbezpieczeństwa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, gospodarki opartej na danych, dostępności cyfrowej</a:t>
            </a:r>
          </a:p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rozwój zaawansowanych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kompetencji przedsiębiorców 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w zakresie </a:t>
            </a:r>
            <a:r>
              <a:rPr lang="pl-PL" altLang="pl-PL" sz="1200" b="1" dirty="0" err="1">
                <a:latin typeface="+mn-lt"/>
                <a:cs typeface="Times New Roman" panose="02020603050405020304" pitchFamily="18" charset="0"/>
              </a:rPr>
              <a:t>cyberbezpieczeństwa</a:t>
            </a:r>
            <a:endParaRPr lang="pl-PL" altLang="pl-PL" sz="12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 wsparcie rozwoju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centrów innowacji cyfrowych dla e-administracji 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w celu m.in. wymiany doświadczeń i budowania potencjału administracyjnego</a:t>
            </a:r>
          </a:p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 kampanie edukacyjno-informacyjne 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na rzecz m.in. promowania podnoszenia kompetencji cyfrowych, korzyści wynikających z korzystania nowoczesnych technologii e-usług publicznych, rozwijania świadomości dotyczących </a:t>
            </a:r>
            <a:r>
              <a:rPr lang="pl-PL" altLang="pl-PL" sz="1200" b="1" dirty="0">
                <a:latin typeface="+mn-lt"/>
                <a:cs typeface="Times New Roman" panose="02020603050405020304" pitchFamily="18" charset="0"/>
              </a:rPr>
              <a:t>dostępności cyfrowej </a:t>
            </a:r>
            <a:r>
              <a:rPr lang="pl-PL" altLang="pl-PL" sz="1200" dirty="0">
                <a:latin typeface="+mn-lt"/>
                <a:cs typeface="Times New Roman" panose="02020603050405020304" pitchFamily="18" charset="0"/>
              </a:rPr>
              <a:t>i </a:t>
            </a:r>
            <a:r>
              <a:rPr lang="pl-PL" altLang="pl-PL" sz="1200" dirty="0" err="1">
                <a:latin typeface="+mn-lt"/>
                <a:cs typeface="Times New Roman" panose="02020603050405020304" pitchFamily="18" charset="0"/>
              </a:rPr>
              <a:t>cyberbezpieczeństwa</a:t>
            </a:r>
            <a:endParaRPr lang="pl-PL" altLang="pl-PL" sz="1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1CDC3-9EEF-4BB6-B868-1D5BD9685001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159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ostokąt 16">
            <a:extLst>
              <a:ext uri="{FF2B5EF4-FFF2-40B4-BE49-F238E27FC236}">
                <a16:creationId xmlns:a16="http://schemas.microsoft.com/office/drawing/2014/main" id="{657D9118-3C29-4F19-A695-42FBD9E65B3D}"/>
              </a:ext>
            </a:extLst>
          </p:cNvPr>
          <p:cNvSpPr/>
          <p:nvPr userDrawn="1"/>
        </p:nvSpPr>
        <p:spPr>
          <a:xfrm>
            <a:off x="1025525" y="1983573"/>
            <a:ext cx="9995816" cy="3630062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7" y="490243"/>
            <a:ext cx="1231537" cy="979756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255" y="490243"/>
            <a:ext cx="1231537" cy="97975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023" y="490243"/>
            <a:ext cx="1231537" cy="9797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0332" y="2775173"/>
            <a:ext cx="9031400" cy="1004864"/>
          </a:xfrm>
        </p:spPr>
        <p:txBody>
          <a:bodyPr anchor="t" anchorCtr="0">
            <a:normAutofit/>
          </a:bodyPr>
          <a:lstStyle>
            <a:lvl1pPr algn="l">
              <a:lnSpc>
                <a:spcPts val="3629"/>
              </a:lnSpc>
              <a:defRPr sz="290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345" y="4410532"/>
            <a:ext cx="9031311" cy="979756"/>
          </a:xfrm>
        </p:spPr>
        <p:txBody>
          <a:bodyPr>
            <a:normAutofit/>
          </a:bodyPr>
          <a:lstStyle>
            <a:lvl1pPr marL="0" indent="0" algn="l">
              <a:lnSpc>
                <a:spcPts val="3175"/>
              </a:lnSpc>
              <a:buNone/>
              <a:defRPr sz="2540" b="1">
                <a:solidFill>
                  <a:schemeClr val="tx2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8958" y="490243"/>
            <a:ext cx="2052383" cy="31671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2023-03-10</a:t>
            </a:fld>
            <a:endParaRPr lang="pl-PL" dirty="0"/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265080E1-D4B5-4121-AC77-601689E39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Obraz 18" descr="Obraz zawierający tekst&#10;&#10;Opis wygenerowany automatycznie">
            <a:extLst>
              <a:ext uri="{FF2B5EF4-FFF2-40B4-BE49-F238E27FC236}">
                <a16:creationId xmlns:a16="http://schemas.microsoft.com/office/drawing/2014/main" id="{06556EAA-6E83-4947-9C46-3D9C2DA8905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8F3B5FCC-9E9B-46EA-869A-332359BBDE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7D6ECFD9-FD8D-43ED-949C-21A0983C597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7E619B97-5C80-4C40-AB7A-5E57AC44508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0511" y="1290527"/>
            <a:ext cx="409961" cy="288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A877228D-3FF9-4542-A45F-814912ED080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8E123CD2-A590-42A0-A129-16C91D082C71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892E4F27-EF89-4F85-90D5-EAD0F754FE2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6" name="Obraz 25">
            <a:extLst>
              <a:ext uri="{FF2B5EF4-FFF2-40B4-BE49-F238E27FC236}">
                <a16:creationId xmlns:a16="http://schemas.microsoft.com/office/drawing/2014/main" id="{C76B7823-329C-43A4-81F4-C5229160835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9468CD13-5D09-4E52-B222-3BDE2B72392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28" name="Obraz 27">
            <a:extLst>
              <a:ext uri="{FF2B5EF4-FFF2-40B4-BE49-F238E27FC236}">
                <a16:creationId xmlns:a16="http://schemas.microsoft.com/office/drawing/2014/main" id="{A1428C83-8689-4F1B-B4F6-6CEEB01AEC2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3220" y="531095"/>
            <a:ext cx="359071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3D1E3E94-40D0-490E-AB37-768EA0D836B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388CA3E4-D2B5-49BA-B364-D2702C3D4E0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5336" y="1250549"/>
            <a:ext cx="321553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7F545AF8-DE28-411F-B0C9-3F819537CF6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4637" y="1269736"/>
            <a:ext cx="381000" cy="34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10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127223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69852" y="1796072"/>
            <a:ext cx="4720891" cy="4245627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255" y="1795869"/>
            <a:ext cx="4720891" cy="424581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739742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rostokąt 12">
            <a:extLst>
              <a:ext uri="{FF2B5EF4-FFF2-40B4-BE49-F238E27FC236}">
                <a16:creationId xmlns:a16="http://schemas.microsoft.com/office/drawing/2014/main" id="{5E9BB4E7-FE88-415F-B144-F3AA7B873452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Symbol zastępczy obrazu 10">
            <a:extLst>
              <a:ext uri="{FF2B5EF4-FFF2-40B4-BE49-F238E27FC236}">
                <a16:creationId xmlns:a16="http://schemas.microsoft.com/office/drawing/2014/main" id="{98E2A229-10BD-459F-95B9-A042854EF0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15" name="Obraz 14" descr="Obraz zawierający tekst&#10;&#10;Opis wygenerowany automatycznie">
            <a:extLst>
              <a:ext uri="{FF2B5EF4-FFF2-40B4-BE49-F238E27FC236}">
                <a16:creationId xmlns:a16="http://schemas.microsoft.com/office/drawing/2014/main" id="{83698ECF-4DE2-4872-BEA1-7B41E86091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16" name="Tytuł 1">
            <a:extLst>
              <a:ext uri="{FF2B5EF4-FFF2-40B4-BE49-F238E27FC236}">
                <a16:creationId xmlns:a16="http://schemas.microsoft.com/office/drawing/2014/main" id="{8892BEB9-B380-4EC4-89ED-7370C564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427415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85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74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rostokąt 35">
            <a:extLst>
              <a:ext uri="{FF2B5EF4-FFF2-40B4-BE49-F238E27FC236}">
                <a16:creationId xmlns:a16="http://schemas.microsoft.com/office/drawing/2014/main" id="{73720C23-52C4-42F9-AFFA-2CB72C086FDA}"/>
              </a:ext>
            </a:extLst>
          </p:cNvPr>
          <p:cNvSpPr/>
          <p:nvPr userDrawn="1"/>
        </p:nvSpPr>
        <p:spPr>
          <a:xfrm>
            <a:off x="1025525" y="1983573"/>
            <a:ext cx="9995816" cy="3630062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Prostokąt 25">
            <a:extLst>
              <a:ext uri="{FF2B5EF4-FFF2-40B4-BE49-F238E27FC236}">
                <a16:creationId xmlns:a16="http://schemas.microsoft.com/office/drawing/2014/main" id="{10F7DB82-6179-42CB-99C0-273481EF3080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8" name="Obraz 27" descr="Obraz zawierający tekst&#10;&#10;Opis wygenerowany automatycznie">
            <a:extLst>
              <a:ext uri="{FF2B5EF4-FFF2-40B4-BE49-F238E27FC236}">
                <a16:creationId xmlns:a16="http://schemas.microsoft.com/office/drawing/2014/main" id="{E8C14976-2B03-43BA-8F1B-5739BB9F3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10374C42-5BFE-4A14-A238-E04605B335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0DD3FBDB-D4C5-4E3D-83FB-9E249690CF5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34" name="Obraz 33">
            <a:extLst>
              <a:ext uri="{FF2B5EF4-FFF2-40B4-BE49-F238E27FC236}">
                <a16:creationId xmlns:a16="http://schemas.microsoft.com/office/drawing/2014/main" id="{501A1CB4-390B-45D5-B507-D67E08C1188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3944" y="594790"/>
            <a:ext cx="1080000" cy="9712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0332" y="2785254"/>
            <a:ext cx="9031400" cy="986800"/>
          </a:xfrm>
        </p:spPr>
        <p:txBody>
          <a:bodyPr anchor="t" anchorCtr="0">
            <a:normAutofit/>
          </a:bodyPr>
          <a:lstStyle>
            <a:lvl1pPr algn="l">
              <a:lnSpc>
                <a:spcPts val="3629"/>
              </a:lnSpc>
              <a:defRPr sz="2903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345" y="4410532"/>
            <a:ext cx="9031311" cy="979756"/>
          </a:xfrm>
        </p:spPr>
        <p:txBody>
          <a:bodyPr>
            <a:normAutofit/>
          </a:bodyPr>
          <a:lstStyle>
            <a:lvl1pPr marL="0" indent="0" algn="l">
              <a:lnSpc>
                <a:spcPts val="3175"/>
              </a:lnSpc>
              <a:buNone/>
              <a:defRPr sz="2540" b="1">
                <a:solidFill>
                  <a:schemeClr val="tx2"/>
                </a:solidFill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8958" y="490243"/>
            <a:ext cx="2052383" cy="31671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2023-03-10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6083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ymbol zastępczy obrazu 17">
            <a:extLst>
              <a:ext uri="{FF2B5EF4-FFF2-40B4-BE49-F238E27FC236}">
                <a16:creationId xmlns:a16="http://schemas.microsoft.com/office/drawing/2014/main" id="{B548DA29-C563-4D61-8054-8FCB3676FB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8141270" cy="4629319"/>
          </a:xfrm>
          <a:custGeom>
            <a:avLst/>
            <a:gdLst>
              <a:gd name="connsiteX0" fmla="*/ 0 w 8141270"/>
              <a:gd name="connsiteY0" fmla="*/ 0 h 4629319"/>
              <a:gd name="connsiteX1" fmla="*/ 8141270 w 8141270"/>
              <a:gd name="connsiteY1" fmla="*/ 0 h 4629319"/>
              <a:gd name="connsiteX2" fmla="*/ 8141270 w 8141270"/>
              <a:gd name="connsiteY2" fmla="*/ 3909319 h 4629319"/>
              <a:gd name="connsiteX3" fmla="*/ 4181270 w 8141270"/>
              <a:gd name="connsiteY3" fmla="*/ 3909319 h 4629319"/>
              <a:gd name="connsiteX4" fmla="*/ 4181270 w 8141270"/>
              <a:gd name="connsiteY4" fmla="*/ 4629319 h 4629319"/>
              <a:gd name="connsiteX5" fmla="*/ 0 w 8141270"/>
              <a:gd name="connsiteY5" fmla="*/ 4629319 h 4629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41270" h="4629319">
                <a:moveTo>
                  <a:pt x="0" y="0"/>
                </a:moveTo>
                <a:lnTo>
                  <a:pt x="8141270" y="0"/>
                </a:lnTo>
                <a:lnTo>
                  <a:pt x="8141270" y="3909319"/>
                </a:lnTo>
                <a:lnTo>
                  <a:pt x="4181270" y="3909319"/>
                </a:lnTo>
                <a:lnTo>
                  <a:pt x="4181270" y="4629319"/>
                </a:lnTo>
                <a:lnTo>
                  <a:pt x="0" y="46293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0199" y="489652"/>
            <a:ext cx="2052383" cy="332686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633"/>
              </a:lnSpc>
              <a:defRPr sz="127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2023-03-10</a:t>
            </a:fld>
            <a:endParaRPr lang="pl-PL" dirty="0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170707E0-6EA5-4E7F-A076-D9AF20F58364}"/>
              </a:ext>
            </a:extLst>
          </p:cNvPr>
          <p:cNvSpPr/>
          <p:nvPr userDrawn="1"/>
        </p:nvSpPr>
        <p:spPr>
          <a:xfrm>
            <a:off x="4182044" y="3909236"/>
            <a:ext cx="8009956" cy="1799636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48CBCFF-0010-4469-A215-D3AD08162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102" y="4741814"/>
            <a:ext cx="7368608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pic>
        <p:nvPicPr>
          <p:cNvPr id="16" name="Obraz 15" descr="Obraz zawierający tekst&#10;&#10;Opis wygenerowany automatycznie">
            <a:extLst>
              <a:ext uri="{FF2B5EF4-FFF2-40B4-BE49-F238E27FC236}">
                <a16:creationId xmlns:a16="http://schemas.microsoft.com/office/drawing/2014/main" id="{FB77C037-5D6A-47CB-9B55-BC8F7AAAD1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044" y="3909236"/>
            <a:ext cx="3959225" cy="72009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F5589D56-BEE4-4B85-94EF-C4D47E962A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7862" y="5873940"/>
            <a:ext cx="8296276" cy="89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32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id="{931C5B7E-FF81-4C0B-9649-53EACDCF26E1}"/>
              </a:ext>
            </a:extLst>
          </p:cNvPr>
          <p:cNvSpPr/>
          <p:nvPr userDrawn="1"/>
        </p:nvSpPr>
        <p:spPr>
          <a:xfrm>
            <a:off x="2832783" y="3815369"/>
            <a:ext cx="8441051" cy="20831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677C6BD7-C635-4E89-AD92-E2CFA5EC084E}"/>
              </a:ext>
            </a:extLst>
          </p:cNvPr>
          <p:cNvGrpSpPr/>
          <p:nvPr userDrawn="1"/>
        </p:nvGrpSpPr>
        <p:grpSpPr>
          <a:xfrm>
            <a:off x="2832784" y="3813150"/>
            <a:ext cx="6233685" cy="359395"/>
            <a:chOff x="2832785" y="3973019"/>
            <a:chExt cx="4679948" cy="359395"/>
          </a:xfrm>
        </p:grpSpPr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167ED945-9D3C-4682-8442-348B284835CE}"/>
                </a:ext>
              </a:extLst>
            </p:cNvPr>
            <p:cNvSpPr/>
            <p:nvPr userDrawn="1"/>
          </p:nvSpPr>
          <p:spPr>
            <a:xfrm>
              <a:off x="3912284" y="3973019"/>
              <a:ext cx="3600449" cy="359395"/>
            </a:xfrm>
            <a:prstGeom prst="rect">
              <a:avLst/>
            </a:prstGeom>
            <a:solidFill>
              <a:srgbClr val="0052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7" name="Prostokąt 16">
              <a:extLst>
                <a:ext uri="{FF2B5EF4-FFF2-40B4-BE49-F238E27FC236}">
                  <a16:creationId xmlns:a16="http://schemas.microsoft.com/office/drawing/2014/main" id="{932CF1BB-40D2-4394-9F0F-290A1519413F}"/>
                </a:ext>
              </a:extLst>
            </p:cNvPr>
            <p:cNvSpPr/>
            <p:nvPr userDrawn="1"/>
          </p:nvSpPr>
          <p:spPr>
            <a:xfrm>
              <a:off x="2832785" y="3973019"/>
              <a:ext cx="1079500" cy="3587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82A1BC7-32BA-43C1-8EA9-D56941903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3146" y="4447221"/>
            <a:ext cx="7695247" cy="1268392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id="{B027534C-189F-4DE1-81AD-1A68EC636E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5200" y="4"/>
            <a:ext cx="8141270" cy="4174759"/>
          </a:xfrm>
          <a:custGeom>
            <a:avLst/>
            <a:gdLst>
              <a:gd name="connsiteX0" fmla="*/ 0 w 8141270"/>
              <a:gd name="connsiteY0" fmla="*/ 0 h 4320000"/>
              <a:gd name="connsiteX1" fmla="*/ 8141270 w 8141270"/>
              <a:gd name="connsiteY1" fmla="*/ 0 h 4320000"/>
              <a:gd name="connsiteX2" fmla="*/ 8141270 w 8141270"/>
              <a:gd name="connsiteY2" fmla="*/ 3964391 h 4320000"/>
              <a:gd name="connsiteX3" fmla="*/ 6584309 w 8141270"/>
              <a:gd name="connsiteY3" fmla="*/ 3964391 h 4320000"/>
              <a:gd name="connsiteX4" fmla="*/ 6584309 w 8141270"/>
              <a:gd name="connsiteY4" fmla="*/ 3964390 h 4320000"/>
              <a:gd name="connsiteX5" fmla="*/ 2983861 w 8141270"/>
              <a:gd name="connsiteY5" fmla="*/ 3964390 h 4320000"/>
              <a:gd name="connsiteX6" fmla="*/ 2983861 w 8141270"/>
              <a:gd name="connsiteY6" fmla="*/ 3964389 h 4320000"/>
              <a:gd name="connsiteX7" fmla="*/ 1904362 w 8141270"/>
              <a:gd name="connsiteY7" fmla="*/ 3964389 h 4320000"/>
              <a:gd name="connsiteX8" fmla="*/ 1904362 w 8141270"/>
              <a:gd name="connsiteY8" fmla="*/ 3964391 h 4320000"/>
              <a:gd name="connsiteX9" fmla="*/ 1904359 w 8141270"/>
              <a:gd name="connsiteY9" fmla="*/ 3964391 h 4320000"/>
              <a:gd name="connsiteX10" fmla="*/ 1904359 w 8141270"/>
              <a:gd name="connsiteY10" fmla="*/ 4320000 h 4320000"/>
              <a:gd name="connsiteX11" fmla="*/ 0 w 8141270"/>
              <a:gd name="connsiteY11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270" h="4320000">
                <a:moveTo>
                  <a:pt x="0" y="0"/>
                </a:moveTo>
                <a:lnTo>
                  <a:pt x="8141270" y="0"/>
                </a:lnTo>
                <a:lnTo>
                  <a:pt x="8141270" y="3964391"/>
                </a:lnTo>
                <a:lnTo>
                  <a:pt x="6584309" y="3964391"/>
                </a:lnTo>
                <a:lnTo>
                  <a:pt x="6584309" y="3964390"/>
                </a:lnTo>
                <a:lnTo>
                  <a:pt x="2983861" y="3964390"/>
                </a:lnTo>
                <a:lnTo>
                  <a:pt x="2983861" y="3964389"/>
                </a:lnTo>
                <a:lnTo>
                  <a:pt x="1904362" y="3964389"/>
                </a:lnTo>
                <a:lnTo>
                  <a:pt x="1904362" y="3964391"/>
                </a:lnTo>
                <a:lnTo>
                  <a:pt x="1904359" y="3964391"/>
                </a:lnTo>
                <a:lnTo>
                  <a:pt x="1904359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31411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id="{931C5B7E-FF81-4C0B-9649-53EACDCF26E1}"/>
              </a:ext>
            </a:extLst>
          </p:cNvPr>
          <p:cNvSpPr/>
          <p:nvPr userDrawn="1"/>
        </p:nvSpPr>
        <p:spPr>
          <a:xfrm>
            <a:off x="2832783" y="3815369"/>
            <a:ext cx="8441051" cy="2083123"/>
          </a:xfrm>
          <a:prstGeom prst="rect">
            <a:avLst/>
          </a:prstGeom>
          <a:solidFill>
            <a:srgbClr val="F2C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167ED945-9D3C-4682-8442-348B284835CE}"/>
              </a:ext>
            </a:extLst>
          </p:cNvPr>
          <p:cNvSpPr/>
          <p:nvPr userDrawn="1"/>
        </p:nvSpPr>
        <p:spPr>
          <a:xfrm>
            <a:off x="4270675" y="3813150"/>
            <a:ext cx="4795794" cy="359395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932CF1BB-40D2-4394-9F0F-290A1519413F}"/>
              </a:ext>
            </a:extLst>
          </p:cNvPr>
          <p:cNvSpPr/>
          <p:nvPr userDrawn="1"/>
        </p:nvSpPr>
        <p:spPr>
          <a:xfrm>
            <a:off x="2832784" y="3813150"/>
            <a:ext cx="1437893" cy="358777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2A1BC7-32BA-43C1-8EA9-D569419034E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193146" y="4447221"/>
            <a:ext cx="7695247" cy="1268392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id="{B027534C-189F-4DE1-81AD-1A68EC636E87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925200" y="4"/>
            <a:ext cx="8141270" cy="4174759"/>
          </a:xfrm>
          <a:custGeom>
            <a:avLst/>
            <a:gdLst>
              <a:gd name="connsiteX0" fmla="*/ 0 w 8141270"/>
              <a:gd name="connsiteY0" fmla="*/ 0 h 4320000"/>
              <a:gd name="connsiteX1" fmla="*/ 8141270 w 8141270"/>
              <a:gd name="connsiteY1" fmla="*/ 0 h 4320000"/>
              <a:gd name="connsiteX2" fmla="*/ 8141270 w 8141270"/>
              <a:gd name="connsiteY2" fmla="*/ 3964391 h 4320000"/>
              <a:gd name="connsiteX3" fmla="*/ 6584309 w 8141270"/>
              <a:gd name="connsiteY3" fmla="*/ 3964391 h 4320000"/>
              <a:gd name="connsiteX4" fmla="*/ 6584309 w 8141270"/>
              <a:gd name="connsiteY4" fmla="*/ 3964390 h 4320000"/>
              <a:gd name="connsiteX5" fmla="*/ 2983861 w 8141270"/>
              <a:gd name="connsiteY5" fmla="*/ 3964390 h 4320000"/>
              <a:gd name="connsiteX6" fmla="*/ 2983861 w 8141270"/>
              <a:gd name="connsiteY6" fmla="*/ 3964389 h 4320000"/>
              <a:gd name="connsiteX7" fmla="*/ 1904362 w 8141270"/>
              <a:gd name="connsiteY7" fmla="*/ 3964389 h 4320000"/>
              <a:gd name="connsiteX8" fmla="*/ 1904362 w 8141270"/>
              <a:gd name="connsiteY8" fmla="*/ 3964391 h 4320000"/>
              <a:gd name="connsiteX9" fmla="*/ 1904359 w 8141270"/>
              <a:gd name="connsiteY9" fmla="*/ 3964391 h 4320000"/>
              <a:gd name="connsiteX10" fmla="*/ 1904359 w 8141270"/>
              <a:gd name="connsiteY10" fmla="*/ 4320000 h 4320000"/>
              <a:gd name="connsiteX11" fmla="*/ 0 w 8141270"/>
              <a:gd name="connsiteY11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270" h="4320000">
                <a:moveTo>
                  <a:pt x="0" y="0"/>
                </a:moveTo>
                <a:lnTo>
                  <a:pt x="8141270" y="0"/>
                </a:lnTo>
                <a:lnTo>
                  <a:pt x="8141270" y="3964391"/>
                </a:lnTo>
                <a:lnTo>
                  <a:pt x="6584309" y="3964391"/>
                </a:lnTo>
                <a:lnTo>
                  <a:pt x="6584309" y="3964390"/>
                </a:lnTo>
                <a:lnTo>
                  <a:pt x="2983861" y="3964390"/>
                </a:lnTo>
                <a:lnTo>
                  <a:pt x="2983861" y="3964389"/>
                </a:lnTo>
                <a:lnTo>
                  <a:pt x="1904362" y="3964389"/>
                </a:lnTo>
                <a:lnTo>
                  <a:pt x="1904362" y="3964391"/>
                </a:lnTo>
                <a:lnTo>
                  <a:pt x="1904359" y="3964391"/>
                </a:lnTo>
                <a:lnTo>
                  <a:pt x="1904359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76240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>
            <a:extLst>
              <a:ext uri="{FF2B5EF4-FFF2-40B4-BE49-F238E27FC236}">
                <a16:creationId xmlns:a16="http://schemas.microsoft.com/office/drawing/2014/main" id="{931C5B7E-FF81-4C0B-9649-53EACDCF26E1}"/>
              </a:ext>
            </a:extLst>
          </p:cNvPr>
          <p:cNvSpPr/>
          <p:nvPr userDrawn="1"/>
        </p:nvSpPr>
        <p:spPr>
          <a:xfrm>
            <a:off x="2832783" y="3815369"/>
            <a:ext cx="8441051" cy="20831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167ED945-9D3C-4682-8442-348B284835CE}"/>
              </a:ext>
            </a:extLst>
          </p:cNvPr>
          <p:cNvSpPr/>
          <p:nvPr userDrawn="1"/>
        </p:nvSpPr>
        <p:spPr>
          <a:xfrm>
            <a:off x="4270675" y="3813150"/>
            <a:ext cx="4795794" cy="359395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932CF1BB-40D2-4394-9F0F-290A1519413F}"/>
              </a:ext>
            </a:extLst>
          </p:cNvPr>
          <p:cNvSpPr/>
          <p:nvPr userDrawn="1"/>
        </p:nvSpPr>
        <p:spPr>
          <a:xfrm>
            <a:off x="2832784" y="3813150"/>
            <a:ext cx="1437893" cy="358777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2A1BC7-32BA-43C1-8EA9-D569419034E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193146" y="4447221"/>
            <a:ext cx="7695247" cy="1268392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id="{B027534C-189F-4DE1-81AD-1A68EC636E87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925200" y="4"/>
            <a:ext cx="8141270" cy="4174759"/>
          </a:xfrm>
          <a:custGeom>
            <a:avLst/>
            <a:gdLst>
              <a:gd name="connsiteX0" fmla="*/ 0 w 8141270"/>
              <a:gd name="connsiteY0" fmla="*/ 0 h 4320000"/>
              <a:gd name="connsiteX1" fmla="*/ 8141270 w 8141270"/>
              <a:gd name="connsiteY1" fmla="*/ 0 h 4320000"/>
              <a:gd name="connsiteX2" fmla="*/ 8141270 w 8141270"/>
              <a:gd name="connsiteY2" fmla="*/ 3964391 h 4320000"/>
              <a:gd name="connsiteX3" fmla="*/ 6584309 w 8141270"/>
              <a:gd name="connsiteY3" fmla="*/ 3964391 h 4320000"/>
              <a:gd name="connsiteX4" fmla="*/ 6584309 w 8141270"/>
              <a:gd name="connsiteY4" fmla="*/ 3964390 h 4320000"/>
              <a:gd name="connsiteX5" fmla="*/ 2983861 w 8141270"/>
              <a:gd name="connsiteY5" fmla="*/ 3964390 h 4320000"/>
              <a:gd name="connsiteX6" fmla="*/ 2983861 w 8141270"/>
              <a:gd name="connsiteY6" fmla="*/ 3964389 h 4320000"/>
              <a:gd name="connsiteX7" fmla="*/ 1904362 w 8141270"/>
              <a:gd name="connsiteY7" fmla="*/ 3964389 h 4320000"/>
              <a:gd name="connsiteX8" fmla="*/ 1904362 w 8141270"/>
              <a:gd name="connsiteY8" fmla="*/ 3964391 h 4320000"/>
              <a:gd name="connsiteX9" fmla="*/ 1904359 w 8141270"/>
              <a:gd name="connsiteY9" fmla="*/ 3964391 h 4320000"/>
              <a:gd name="connsiteX10" fmla="*/ 1904359 w 8141270"/>
              <a:gd name="connsiteY10" fmla="*/ 4320000 h 4320000"/>
              <a:gd name="connsiteX11" fmla="*/ 0 w 8141270"/>
              <a:gd name="connsiteY11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270" h="4320000">
                <a:moveTo>
                  <a:pt x="0" y="0"/>
                </a:moveTo>
                <a:lnTo>
                  <a:pt x="8141270" y="0"/>
                </a:lnTo>
                <a:lnTo>
                  <a:pt x="8141270" y="3964391"/>
                </a:lnTo>
                <a:lnTo>
                  <a:pt x="6584309" y="3964391"/>
                </a:lnTo>
                <a:lnTo>
                  <a:pt x="6584309" y="3964390"/>
                </a:lnTo>
                <a:lnTo>
                  <a:pt x="2983861" y="3964390"/>
                </a:lnTo>
                <a:lnTo>
                  <a:pt x="2983861" y="3964389"/>
                </a:lnTo>
                <a:lnTo>
                  <a:pt x="1904362" y="3964389"/>
                </a:lnTo>
                <a:lnTo>
                  <a:pt x="1904362" y="3964391"/>
                </a:lnTo>
                <a:lnTo>
                  <a:pt x="1904359" y="3964391"/>
                </a:lnTo>
                <a:lnTo>
                  <a:pt x="1904359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2101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>
          <p15:clr>
            <a:srgbClr val="FBAE40"/>
          </p15:clr>
        </p15:guide>
        <p15:guide id="2" orient="horz" pos="113">
          <p15:clr>
            <a:srgbClr val="FBAE40"/>
          </p15:clr>
        </p15:guide>
        <p15:guide id="3" orient="horz" pos="2381">
          <p15:clr>
            <a:srgbClr val="FBAE40"/>
          </p15:clr>
        </p15:guide>
        <p15:guide id="4" orient="horz" pos="340">
          <p15:clr>
            <a:srgbClr val="FBAE40"/>
          </p15:clr>
        </p15:guide>
        <p15:guide id="5" orient="horz" pos="567">
          <p15:clr>
            <a:srgbClr val="FBAE40"/>
          </p15:clr>
        </p15:guide>
        <p15:guide id="6" orient="horz" pos="794">
          <p15:clr>
            <a:srgbClr val="FBAE40"/>
          </p15:clr>
        </p15:guide>
        <p15:guide id="7" orient="horz" pos="1020">
          <p15:clr>
            <a:srgbClr val="FBAE40"/>
          </p15:clr>
        </p15:guide>
        <p15:guide id="8" orient="horz" pos="1247">
          <p15:clr>
            <a:srgbClr val="FBAE40"/>
          </p15:clr>
        </p15:guide>
        <p15:guide id="9" orient="horz" pos="1474">
          <p15:clr>
            <a:srgbClr val="FBAE40"/>
          </p15:clr>
        </p15:guide>
        <p15:guide id="10" orient="horz" pos="1701">
          <p15:clr>
            <a:srgbClr val="FBAE40"/>
          </p15:clr>
        </p15:guide>
        <p15:guide id="11" orient="horz" pos="1927">
          <p15:clr>
            <a:srgbClr val="FBAE40"/>
          </p15:clr>
        </p15:guide>
        <p15:guide id="12" orient="horz" pos="2154">
          <p15:clr>
            <a:srgbClr val="FBAE40"/>
          </p15:clr>
        </p15:guide>
        <p15:guide id="13" orient="horz" pos="2608">
          <p15:clr>
            <a:srgbClr val="FBAE40"/>
          </p15:clr>
        </p15:guide>
        <p15:guide id="14" orient="horz" pos="2835">
          <p15:clr>
            <a:srgbClr val="FBAE40"/>
          </p15:clr>
        </p15:guide>
        <p15:guide id="15" orient="horz" pos="3061">
          <p15:clr>
            <a:srgbClr val="FBAE40"/>
          </p15:clr>
        </p15:guide>
        <p15:guide id="16" orient="horz" pos="3288">
          <p15:clr>
            <a:srgbClr val="FBAE40"/>
          </p15:clr>
        </p15:guide>
        <p15:guide id="17" orient="horz" pos="3515">
          <p15:clr>
            <a:srgbClr val="FBAE40"/>
          </p15:clr>
        </p15:guide>
        <p15:guide id="18" orient="horz" pos="3742">
          <p15:clr>
            <a:srgbClr val="FBAE40"/>
          </p15:clr>
        </p15:guide>
        <p15:guide id="19" orient="horz" pos="3968">
          <p15:clr>
            <a:srgbClr val="FBAE40"/>
          </p15:clr>
        </p15:guide>
        <p15:guide id="20" orient="horz" pos="4195">
          <p15:clr>
            <a:srgbClr val="FBAE40"/>
          </p15:clr>
        </p15:guide>
        <p15:guide id="21" orient="horz" pos="4422">
          <p15:clr>
            <a:srgbClr val="FBAE40"/>
          </p15:clr>
        </p15:guide>
        <p15:guide id="22" orient="horz" pos="4649">
          <p15:clr>
            <a:srgbClr val="FBAE40"/>
          </p15:clr>
        </p15:guide>
        <p15:guide id="23" pos="419">
          <p15:clr>
            <a:srgbClr val="FBAE40"/>
          </p15:clr>
        </p15:guide>
        <p15:guide id="24" pos="646">
          <p15:clr>
            <a:srgbClr val="FBAE40"/>
          </p15:clr>
        </p15:guide>
        <p15:guide id="25" pos="873">
          <p15:clr>
            <a:srgbClr val="FBAE40"/>
          </p15:clr>
        </p15:guide>
        <p15:guide id="26" pos="1100">
          <p15:clr>
            <a:srgbClr val="FBAE40"/>
          </p15:clr>
        </p15:guide>
        <p15:guide id="27" pos="1327">
          <p15:clr>
            <a:srgbClr val="FBAE40"/>
          </p15:clr>
        </p15:guide>
        <p15:guide id="28" pos="1553">
          <p15:clr>
            <a:srgbClr val="FBAE40"/>
          </p15:clr>
        </p15:guide>
        <p15:guide id="29" pos="1780">
          <p15:clr>
            <a:srgbClr val="FBAE40"/>
          </p15:clr>
        </p15:guide>
        <p15:guide id="30" pos="2007">
          <p15:clr>
            <a:srgbClr val="FBAE40"/>
          </p15:clr>
        </p15:guide>
        <p15:guide id="31" pos="2234">
          <p15:clr>
            <a:srgbClr val="FBAE40"/>
          </p15:clr>
        </p15:guide>
        <p15:guide id="32" pos="2460">
          <p15:clr>
            <a:srgbClr val="FBAE40"/>
          </p15:clr>
        </p15:guide>
        <p15:guide id="33" pos="2687">
          <p15:clr>
            <a:srgbClr val="FBAE40"/>
          </p15:clr>
        </p15:guide>
        <p15:guide id="34" pos="2914">
          <p15:clr>
            <a:srgbClr val="FBAE40"/>
          </p15:clr>
        </p15:guide>
        <p15:guide id="35" pos="3141">
          <p15:clr>
            <a:srgbClr val="FBAE40"/>
          </p15:clr>
        </p15:guide>
        <p15:guide id="36" pos="3368">
          <p15:clr>
            <a:srgbClr val="FBAE40"/>
          </p15:clr>
        </p15:guide>
        <p15:guide id="37" pos="3594">
          <p15:clr>
            <a:srgbClr val="FBAE40"/>
          </p15:clr>
        </p15:guide>
        <p15:guide id="38" pos="3821">
          <p15:clr>
            <a:srgbClr val="FBAE40"/>
          </p15:clr>
        </p15:guide>
        <p15:guide id="39" pos="4048">
          <p15:clr>
            <a:srgbClr val="FBAE40"/>
          </p15:clr>
        </p15:guide>
        <p15:guide id="40" pos="4275">
          <p15:clr>
            <a:srgbClr val="FBAE40"/>
          </p15:clr>
        </p15:guide>
        <p15:guide id="41" pos="4501">
          <p15:clr>
            <a:srgbClr val="FBAE40"/>
          </p15:clr>
        </p15:guide>
        <p15:guide id="42" pos="4728">
          <p15:clr>
            <a:srgbClr val="FBAE40"/>
          </p15:clr>
        </p15:guide>
        <p15:guide id="43" pos="4955">
          <p15:clr>
            <a:srgbClr val="FBAE40"/>
          </p15:clr>
        </p15:guide>
        <p15:guide id="44" pos="5182">
          <p15:clr>
            <a:srgbClr val="FBAE40"/>
          </p15:clr>
        </p15:guide>
        <p15:guide id="45" pos="5408">
          <p15:clr>
            <a:srgbClr val="FBAE40"/>
          </p15:clr>
        </p15:guide>
        <p15:guide id="46" pos="5635">
          <p15:clr>
            <a:srgbClr val="FBAE40"/>
          </p15:clr>
        </p15:guide>
        <p15:guide id="47" pos="5862">
          <p15:clr>
            <a:srgbClr val="FBAE40"/>
          </p15:clr>
        </p15:guide>
        <p15:guide id="48" pos="6089">
          <p15:clr>
            <a:srgbClr val="FBAE40"/>
          </p15:clr>
        </p15:guide>
        <p15:guide id="49" pos="6316">
          <p15:clr>
            <a:srgbClr val="FBAE40"/>
          </p15:clr>
        </p15:guide>
        <p15:guide id="50" pos="65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2879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69852" y="1796072"/>
            <a:ext cx="4720891" cy="424562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255" y="1795869"/>
            <a:ext cx="4720891" cy="424581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68935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9" y="816316"/>
            <a:ext cx="4926147" cy="97975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0" y="1796072"/>
            <a:ext cx="4926582" cy="424561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816567"/>
            <a:ext cx="5685980" cy="308277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907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73929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9419" y="816316"/>
            <a:ext cx="9852728" cy="97975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9854" y="1796072"/>
            <a:ext cx="9852729" cy="42456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169812" y="0"/>
            <a:ext cx="1232383" cy="162738"/>
          </a:xfrm>
          <a:prstGeom prst="rect">
            <a:avLst/>
          </a:prstGeom>
          <a:solidFill>
            <a:srgbClr val="B10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402195" y="0"/>
            <a:ext cx="8619951" cy="162738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89804" y="6368269"/>
            <a:ext cx="1231537" cy="163293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907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9790199" y="6695263"/>
            <a:ext cx="1232383" cy="162738"/>
          </a:xfrm>
          <a:prstGeom prst="rect">
            <a:avLst/>
          </a:prstGeom>
          <a:solidFill>
            <a:srgbClr val="D83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33"/>
          </a:p>
        </p:txBody>
      </p:sp>
    </p:spTree>
    <p:extLst>
      <p:ext uri="{BB962C8B-B14F-4D97-AF65-F5344CB8AC3E}">
        <p14:creationId xmlns:p14="http://schemas.microsoft.com/office/powerpoint/2010/main" val="218423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14" r:id="rId5"/>
    <p:sldLayoutId id="214748381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</p:sldLayoutIdLst>
  <p:hf hdr="0" ftr="0"/>
  <p:txStyles>
    <p:titleStyle>
      <a:lvl1pPr algn="l" defTabSz="914406" rtl="0" eaLnBrk="1" latinLnBrk="0" hangingPunct="1">
        <a:lnSpc>
          <a:spcPts val="3266"/>
        </a:lnSpc>
        <a:spcBef>
          <a:spcPct val="0"/>
        </a:spcBef>
        <a:buNone/>
        <a:defRPr sz="254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28602" indent="-228602" algn="l" defTabSz="914406" rtl="0" eaLnBrk="1" latinLnBrk="0" hangingPunct="1">
        <a:lnSpc>
          <a:spcPts val="2177"/>
        </a:lnSpc>
        <a:spcBef>
          <a:spcPts val="1000"/>
        </a:spcBef>
        <a:buClr>
          <a:schemeClr val="accent1"/>
        </a:buClr>
        <a:buFontTx/>
        <a:buBlip>
          <a:blip r:embed="rId16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685804" indent="-228602" algn="l" defTabSz="914406" rtl="0" eaLnBrk="1" latinLnBrk="0" hangingPunct="1">
        <a:lnSpc>
          <a:spcPts val="2177"/>
        </a:lnSpc>
        <a:spcBef>
          <a:spcPts val="500"/>
        </a:spcBef>
        <a:buFontTx/>
        <a:buBlip>
          <a:blip r:embed="rId17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143008" indent="-228602" algn="l" defTabSz="914406" rtl="0" eaLnBrk="1" latinLnBrk="0" hangingPunct="1">
        <a:lnSpc>
          <a:spcPts val="2177"/>
        </a:lnSpc>
        <a:spcBef>
          <a:spcPts val="500"/>
        </a:spcBef>
        <a:buFontTx/>
        <a:buBlip>
          <a:blip r:embed="rId18"/>
        </a:buBlip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600210" indent="-228602" algn="l" defTabSz="914406" rtl="0" eaLnBrk="1" latinLnBrk="0" hangingPunct="1">
        <a:lnSpc>
          <a:spcPts val="2177"/>
        </a:lnSpc>
        <a:spcBef>
          <a:spcPts val="500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057413" indent="-228602" algn="l" defTabSz="914406" rtl="0" eaLnBrk="1" latinLnBrk="0" hangingPunct="1">
        <a:lnSpc>
          <a:spcPts val="2177"/>
        </a:lnSpc>
        <a:spcBef>
          <a:spcPts val="500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514617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19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2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25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6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9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2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5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8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21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24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>
          <p15:clr>
            <a:srgbClr val="F26B43"/>
          </p15:clr>
        </p15:guide>
        <p15:guide id="2" pos="419">
          <p15:clr>
            <a:srgbClr val="F26B43"/>
          </p15:clr>
        </p15:guide>
        <p15:guide id="3" pos="646">
          <p15:clr>
            <a:srgbClr val="F26B43"/>
          </p15:clr>
        </p15:guide>
        <p15:guide id="4" pos="873">
          <p15:clr>
            <a:srgbClr val="F26B43"/>
          </p15:clr>
        </p15:guide>
        <p15:guide id="5" pos="1100">
          <p15:clr>
            <a:srgbClr val="F26B43"/>
          </p15:clr>
        </p15:guide>
        <p15:guide id="6" pos="1327">
          <p15:clr>
            <a:srgbClr val="F26B43"/>
          </p15:clr>
        </p15:guide>
        <p15:guide id="7" pos="1553">
          <p15:clr>
            <a:srgbClr val="F26B43"/>
          </p15:clr>
        </p15:guide>
        <p15:guide id="8" pos="1780">
          <p15:clr>
            <a:srgbClr val="F26B43"/>
          </p15:clr>
        </p15:guide>
        <p15:guide id="9" pos="2007">
          <p15:clr>
            <a:srgbClr val="F26B43"/>
          </p15:clr>
        </p15:guide>
        <p15:guide id="10" pos="2234">
          <p15:clr>
            <a:srgbClr val="F26B43"/>
          </p15:clr>
        </p15:guide>
        <p15:guide id="11" pos="2460">
          <p15:clr>
            <a:srgbClr val="F26B43"/>
          </p15:clr>
        </p15:guide>
        <p15:guide id="12" pos="2687">
          <p15:clr>
            <a:srgbClr val="F26B43"/>
          </p15:clr>
        </p15:guide>
        <p15:guide id="13" pos="2914">
          <p15:clr>
            <a:srgbClr val="F26B43"/>
          </p15:clr>
        </p15:guide>
        <p15:guide id="14" pos="3141">
          <p15:clr>
            <a:srgbClr val="F26B43"/>
          </p15:clr>
        </p15:guide>
        <p15:guide id="15" pos="3368">
          <p15:clr>
            <a:srgbClr val="F26B43"/>
          </p15:clr>
        </p15:guide>
        <p15:guide id="16" pos="3594">
          <p15:clr>
            <a:srgbClr val="F26B43"/>
          </p15:clr>
        </p15:guide>
        <p15:guide id="17" pos="3821">
          <p15:clr>
            <a:srgbClr val="F26B43"/>
          </p15:clr>
        </p15:guide>
        <p15:guide id="18" pos="4048">
          <p15:clr>
            <a:srgbClr val="F26B43"/>
          </p15:clr>
        </p15:guide>
        <p15:guide id="19" pos="4275">
          <p15:clr>
            <a:srgbClr val="F26B43"/>
          </p15:clr>
        </p15:guide>
        <p15:guide id="20" pos="4501">
          <p15:clr>
            <a:srgbClr val="F26B43"/>
          </p15:clr>
        </p15:guide>
        <p15:guide id="21" pos="4728">
          <p15:clr>
            <a:srgbClr val="F26B43"/>
          </p15:clr>
        </p15:guide>
        <p15:guide id="22" pos="4955">
          <p15:clr>
            <a:srgbClr val="F26B43"/>
          </p15:clr>
        </p15:guide>
        <p15:guide id="23" pos="5182">
          <p15:clr>
            <a:srgbClr val="F26B43"/>
          </p15:clr>
        </p15:guide>
        <p15:guide id="24" pos="5408">
          <p15:clr>
            <a:srgbClr val="F26B43"/>
          </p15:clr>
        </p15:guide>
        <p15:guide id="25" pos="5635">
          <p15:clr>
            <a:srgbClr val="F26B43"/>
          </p15:clr>
        </p15:guide>
        <p15:guide id="26" pos="5862">
          <p15:clr>
            <a:srgbClr val="F26B43"/>
          </p15:clr>
        </p15:guide>
        <p15:guide id="27" pos="6089">
          <p15:clr>
            <a:srgbClr val="F26B43"/>
          </p15:clr>
        </p15:guide>
        <p15:guide id="28" pos="6316">
          <p15:clr>
            <a:srgbClr val="F26B43"/>
          </p15:clr>
        </p15:guide>
        <p15:guide id="29" pos="6542">
          <p15:clr>
            <a:srgbClr val="F26B43"/>
          </p15:clr>
        </p15:guide>
        <p15:guide id="30" orient="horz" pos="113">
          <p15:clr>
            <a:srgbClr val="F26B43"/>
          </p15:clr>
        </p15:guide>
        <p15:guide id="31" orient="horz" pos="340">
          <p15:clr>
            <a:srgbClr val="F26B43"/>
          </p15:clr>
        </p15:guide>
        <p15:guide id="32" orient="horz" pos="567">
          <p15:clr>
            <a:srgbClr val="F26B43"/>
          </p15:clr>
        </p15:guide>
        <p15:guide id="33" orient="horz" pos="794">
          <p15:clr>
            <a:srgbClr val="F26B43"/>
          </p15:clr>
        </p15:guide>
        <p15:guide id="34" orient="horz" pos="1020">
          <p15:clr>
            <a:srgbClr val="F26B43"/>
          </p15:clr>
        </p15:guide>
        <p15:guide id="35" orient="horz" pos="1247">
          <p15:clr>
            <a:srgbClr val="F26B43"/>
          </p15:clr>
        </p15:guide>
        <p15:guide id="36" orient="horz" pos="1474">
          <p15:clr>
            <a:srgbClr val="F26B43"/>
          </p15:clr>
        </p15:guide>
        <p15:guide id="37" orient="horz" pos="1701">
          <p15:clr>
            <a:srgbClr val="F26B43"/>
          </p15:clr>
        </p15:guide>
        <p15:guide id="38" orient="horz" pos="1927">
          <p15:clr>
            <a:srgbClr val="F26B43"/>
          </p15:clr>
        </p15:guide>
        <p15:guide id="39" orient="horz" pos="2154">
          <p15:clr>
            <a:srgbClr val="F26B43"/>
          </p15:clr>
        </p15:guide>
        <p15:guide id="40" orient="horz" pos="2381">
          <p15:clr>
            <a:srgbClr val="F26B43"/>
          </p15:clr>
        </p15:guide>
        <p15:guide id="41" orient="horz" pos="2608">
          <p15:clr>
            <a:srgbClr val="F26B43"/>
          </p15:clr>
        </p15:guide>
        <p15:guide id="42" orient="horz" pos="2835">
          <p15:clr>
            <a:srgbClr val="F26B43"/>
          </p15:clr>
        </p15:guide>
        <p15:guide id="43" orient="horz" pos="3061">
          <p15:clr>
            <a:srgbClr val="F26B43"/>
          </p15:clr>
        </p15:guide>
        <p15:guide id="44" orient="horz" pos="3288">
          <p15:clr>
            <a:srgbClr val="F26B43"/>
          </p15:clr>
        </p15:guide>
        <p15:guide id="45" orient="horz" pos="3515">
          <p15:clr>
            <a:srgbClr val="F26B43"/>
          </p15:clr>
        </p15:guide>
        <p15:guide id="46" orient="horz" pos="3742">
          <p15:clr>
            <a:srgbClr val="F26B43"/>
          </p15:clr>
        </p15:guide>
        <p15:guide id="47" orient="horz" pos="3968">
          <p15:clr>
            <a:srgbClr val="F26B43"/>
          </p15:clr>
        </p15:guide>
        <p15:guide id="48" orient="horz" pos="4195">
          <p15:clr>
            <a:srgbClr val="F26B43"/>
          </p15:clr>
        </p15:guide>
        <p15:guide id="49" orient="horz" pos="4422">
          <p15:clr>
            <a:srgbClr val="F26B43"/>
          </p15:clr>
        </p15:guide>
        <p15:guide id="50" orient="horz" pos="464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image" Target="../media/image39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69D5EF2E-C271-48B1-8E1E-FAEDAD9C56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Informacja na temat programu Fundusze Europejskie na Rozwój Cyfrowy 2021-2027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576D40BE-17F7-47BC-A1D5-C0687B817711}"/>
              </a:ext>
            </a:extLst>
          </p:cNvPr>
          <p:cNvSpPr txBox="1"/>
          <p:nvPr/>
        </p:nvSpPr>
        <p:spPr>
          <a:xfrm>
            <a:off x="8141269" y="2941274"/>
            <a:ext cx="4050731" cy="1022569"/>
          </a:xfrm>
          <a:prstGeom prst="rect">
            <a:avLst/>
          </a:prstGeom>
          <a:noFill/>
        </p:spPr>
        <p:txBody>
          <a:bodyPr wrap="square" lIns="180000" rIns="144000" bIns="144000">
            <a:spAutoFit/>
          </a:bodyPr>
          <a:lstStyle/>
          <a:p>
            <a:r>
              <a:rPr lang="pl-PL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Rafał Sukiennik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Dyrektor Departamentu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Rozwoju Cyfrowego, IZ FERC</a:t>
            </a:r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75EFD111-F943-41B2-8EEA-928A041DAA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9" r="13039"/>
          <a:stretch/>
        </p:blipFill>
        <p:spPr>
          <a:xfrm>
            <a:off x="-1" y="0"/>
            <a:ext cx="8141270" cy="4629319"/>
          </a:xfrm>
        </p:spPr>
      </p:pic>
      <p:pic>
        <p:nvPicPr>
          <p:cNvPr id="3" name="Obraz 2" descr="Poziomy ciąg znaków, od lewej: logotyp Funduszy Europejskich na Rozwój Cyfrowy, który przedstawia granatowy romb z trzema gwiazdami: biała na górze, żółta i czerwona poniżej. Flaga Polski wraz z tekstem &quot;Rzeczpospolita Polska&quot;. Flaga Unii Europejskiej z tekstem &quot;Dofinansowane przez Unię Europejską&quot;. Logo Ministerstwa Funduszy i Polityki Regionalnej wraz z nazwą logo przedstawia białego orła z żółtą koroną, żółtym dziobem oraz szponami.">
            <a:extLst>
              <a:ext uri="{FF2B5EF4-FFF2-40B4-BE49-F238E27FC236}">
                <a16:creationId xmlns:a16="http://schemas.microsoft.com/office/drawing/2014/main" id="{6332B151-F35B-4882-8C51-0F3FFF5E44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7862" y="5958020"/>
            <a:ext cx="8296276" cy="89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58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57297C-E589-4275-BACD-89EEDD24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0" dirty="0"/>
              <a:t>Zakładany</a:t>
            </a:r>
            <a:r>
              <a:rPr lang="pl-PL" dirty="0"/>
              <a:t> katalog beneficjentów</a:t>
            </a:r>
          </a:p>
        </p:txBody>
      </p:sp>
      <p:sp>
        <p:nvSpPr>
          <p:cNvPr id="22" name="Symbol zastępczy zawartości 21">
            <a:extLst>
              <a:ext uri="{FF2B5EF4-FFF2-40B4-BE49-F238E27FC236}">
                <a16:creationId xmlns:a16="http://schemas.microsoft.com/office/drawing/2014/main" id="{6A22C872-45D1-41BB-A143-85CB129CF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0" y="1796072"/>
            <a:ext cx="5335720" cy="424561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sz="1800" dirty="0"/>
              <a:t>przedsiębiorcy telekomunikacyjni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800" dirty="0"/>
              <a:t>administracja publiczna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800" dirty="0"/>
              <a:t>wymiar sprawiedliwości, prokuratura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800" dirty="0"/>
              <a:t>podmioty systemu szkolnictwa wyższego i nauki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800" dirty="0"/>
              <a:t>podmioty lecznicze*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800" dirty="0"/>
              <a:t>instytucje kultury**</a:t>
            </a:r>
          </a:p>
          <a:p>
            <a:endParaRPr lang="pl-PL" sz="1800" dirty="0"/>
          </a:p>
          <a:p>
            <a:pPr marL="0" indent="0">
              <a:buNone/>
            </a:pPr>
            <a:r>
              <a:rPr lang="pl-PL" altLang="pl-PL" sz="1800" dirty="0">
                <a:solidFill>
                  <a:schemeClr val="tx2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Z efektów programu korzystać będą </a:t>
            </a:r>
            <a:r>
              <a:rPr lang="pl-PL" altLang="pl-PL" sz="1800" b="1" dirty="0">
                <a:solidFill>
                  <a:schemeClr val="tx2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wszyscy mieszkańcy Polski</a:t>
            </a:r>
            <a:endParaRPr lang="pl-PL" altLang="pl-PL" sz="1800" dirty="0">
              <a:solidFill>
                <a:schemeClr val="tx2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FD5E42DB-04D6-42AF-ADCE-25E11F63DC7C}"/>
              </a:ext>
            </a:extLst>
          </p:cNvPr>
          <p:cNvSpPr txBox="1"/>
          <p:nvPr/>
        </p:nvSpPr>
        <p:spPr>
          <a:xfrm>
            <a:off x="1169419" y="3710775"/>
            <a:ext cx="4514850" cy="3008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100" b="1" dirty="0">
                <a:solidFill>
                  <a:srgbClr val="0070C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</a:t>
            </a:r>
            <a:r>
              <a:rPr lang="pl-PL" sz="1100" dirty="0">
                <a:solidFill>
                  <a:srgbClr val="0070C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600" dirty="0">
                <a:solidFill>
                  <a:srgbClr val="0070C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podmioty lecznicze, dla których podmiotem tworzącym jest minister lub publiczna uczelnia</a:t>
            </a:r>
          </a:p>
          <a:p>
            <a:pPr>
              <a:lnSpc>
                <a:spcPct val="150000"/>
              </a:lnSpc>
            </a:pPr>
            <a:r>
              <a:rPr lang="pl-PL" sz="1600" b="1" dirty="0">
                <a:solidFill>
                  <a:srgbClr val="0070C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**</a:t>
            </a:r>
            <a:r>
              <a:rPr lang="pl-PL" sz="1600" dirty="0">
                <a:solidFill>
                  <a:srgbClr val="0070C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państwowe lub współprowadzone z </a:t>
            </a:r>
            <a:r>
              <a:rPr lang="pl-PL" sz="1600" dirty="0" err="1">
                <a:solidFill>
                  <a:srgbClr val="0070C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MKiDN</a:t>
            </a:r>
            <a:r>
              <a:rPr lang="pl-PL" sz="1600" dirty="0">
                <a:solidFill>
                  <a:srgbClr val="0070C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instytucje kultury, ogólnokrajowi nadawcy radiowi i telewizyjni, biblioteki wchodzące w skład narodowego zasobu bibliotecznego</a:t>
            </a:r>
            <a:endParaRPr lang="pl-PL" sz="1600" dirty="0">
              <a:solidFill>
                <a:srgbClr val="0070C0"/>
              </a:solidFill>
            </a:endParaRPr>
          </a:p>
        </p:txBody>
      </p:sp>
      <p:pic>
        <p:nvPicPr>
          <p:cNvPr id="19466" name="Symbol zastępczy obrazu 19465">
            <a:extLst>
              <a:ext uri="{FF2B5EF4-FFF2-40B4-BE49-F238E27FC236}">
                <a16:creationId xmlns:a16="http://schemas.microsoft.com/office/drawing/2014/main" id="{5D411A44-79C2-429B-8BB7-E3F77A19D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9" b="7469"/>
          <a:stretch/>
        </p:blipFill>
        <p:spPr>
          <a:xfrm>
            <a:off x="1171575" y="815975"/>
            <a:ext cx="4514850" cy="2447925"/>
          </a:xfrm>
        </p:spPr>
      </p:pic>
      <p:pic>
        <p:nvPicPr>
          <p:cNvPr id="19469" name="Obraz 19468">
            <a:extLst>
              <a:ext uri="{FF2B5EF4-FFF2-40B4-BE49-F238E27FC236}">
                <a16:creationId xmlns:a16="http://schemas.microsoft.com/office/drawing/2014/main" id="{2E4F16F4-2B41-4518-A8BC-23813B98D7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701" y="986209"/>
            <a:ext cx="805677" cy="80567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78" name="Obraz 77">
            <a:extLst>
              <a:ext uri="{FF2B5EF4-FFF2-40B4-BE49-F238E27FC236}">
                <a16:creationId xmlns:a16="http://schemas.microsoft.com/office/drawing/2014/main" id="{89FA366F-64A1-4869-B482-3234E1759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32402" y="986209"/>
            <a:ext cx="805677" cy="80567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0" name="Obraz 79">
            <a:extLst>
              <a:ext uri="{FF2B5EF4-FFF2-40B4-BE49-F238E27FC236}">
                <a16:creationId xmlns:a16="http://schemas.microsoft.com/office/drawing/2014/main" id="{5097B361-97F6-41C5-9C6E-C0BACADA2B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7254" y="986209"/>
            <a:ext cx="435009" cy="80567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1" name="Obraz 80">
            <a:extLst>
              <a:ext uri="{FF2B5EF4-FFF2-40B4-BE49-F238E27FC236}">
                <a16:creationId xmlns:a16="http://schemas.microsoft.com/office/drawing/2014/main" id="{CFB6C2D8-E543-406A-A2BB-55FDFC652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6657" y="2344990"/>
            <a:ext cx="1146858" cy="80567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2" name="Obraz 81">
            <a:extLst>
              <a:ext uri="{FF2B5EF4-FFF2-40B4-BE49-F238E27FC236}">
                <a16:creationId xmlns:a16="http://schemas.microsoft.com/office/drawing/2014/main" id="{92972708-2AB5-4381-8273-CB795D6B46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9169" y="2231757"/>
            <a:ext cx="1032144" cy="103214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3" name="Obraz 82">
            <a:extLst>
              <a:ext uri="{FF2B5EF4-FFF2-40B4-BE49-F238E27FC236}">
                <a16:creationId xmlns:a16="http://schemas.microsoft.com/office/drawing/2014/main" id="{DC0FB399-B925-4B29-AEED-89214E312A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3374" y="2344990"/>
            <a:ext cx="805677" cy="80567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CC9B65-C2C1-4A8A-9A22-861F27F5D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718344"/>
            <a:ext cx="4926147" cy="607117"/>
          </a:xfrm>
        </p:spPr>
        <p:txBody>
          <a:bodyPr/>
          <a:lstStyle/>
          <a:p>
            <a:r>
              <a:rPr lang="pl-PL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Koordynacja</a:t>
            </a:r>
            <a:endParaRPr lang="pl-PL" dirty="0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79B9B3-63A0-4BD7-85B8-C04A44DD0C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9" y="1325461"/>
            <a:ext cx="5685979" cy="5212426"/>
          </a:xfrm>
        </p:spPr>
        <p:txBody>
          <a:bodyPr>
            <a:normAutofit/>
          </a:bodyPr>
          <a:lstStyle/>
          <a:p>
            <a:pPr marL="342900" indent="-342900" fontAlgn="base">
              <a:spcBef>
                <a:spcPts val="1000"/>
              </a:spcBef>
              <a:spcAft>
                <a:spcPts val="600"/>
              </a:spcAft>
              <a:buBlip>
                <a:blip r:embed="rId3"/>
              </a:buBlip>
              <a:tabLst>
                <a:tab pos="1371600" algn="l"/>
              </a:tabLst>
            </a:pPr>
            <a:r>
              <a:rPr lang="pl-PL" sz="1900" b="1" dirty="0">
                <a:solidFill>
                  <a:srgbClr val="003399"/>
                </a:solidFill>
                <a:effectLst/>
                <a:ea typeface="Times New Roman" panose="02020603050405020304" pitchFamily="18" charset="0"/>
              </a:rPr>
              <a:t>Koordynacja w zakresie</a:t>
            </a:r>
            <a:br>
              <a:rPr lang="pl-PL" sz="1900" b="1" dirty="0">
                <a:solidFill>
                  <a:srgbClr val="003399"/>
                </a:solidFill>
                <a:effectLst/>
                <a:ea typeface="Times New Roman" panose="02020603050405020304" pitchFamily="18" charset="0"/>
              </a:rPr>
            </a:br>
            <a:r>
              <a:rPr lang="pl-PL" sz="1900" b="1" dirty="0">
                <a:solidFill>
                  <a:srgbClr val="003399"/>
                </a:solidFill>
                <a:effectLst/>
                <a:ea typeface="Times New Roman" panose="02020603050405020304" pitchFamily="18" charset="0"/>
              </a:rPr>
              <a:t>celu szczegółowego 1.2</a:t>
            </a:r>
            <a:br>
              <a:rPr lang="pl-PL" sz="1900" b="1" dirty="0">
                <a:solidFill>
                  <a:srgbClr val="003399"/>
                </a:solidFill>
                <a:effectLst/>
                <a:ea typeface="Times New Roman" panose="02020603050405020304" pitchFamily="18" charset="0"/>
              </a:rPr>
            </a:br>
            <a:r>
              <a:rPr lang="pl-PL" sz="1900" dirty="0">
                <a:effectLst/>
                <a:ea typeface="Times New Roman" panose="02020603050405020304" pitchFamily="18" charset="0"/>
              </a:rPr>
              <a:t>Koordynacja między poziomem krajowym i regionalnym będzie zapewniona przez ministra właściwego ds. informatyzacji m.in. poprzez wytyczne lub zalecenia dla wyboru projektów dla IZ PR oraz informowanie o projektach planowanych na szczeblu centralnym.</a:t>
            </a:r>
            <a:endParaRPr lang="pl-PL" sz="1900" b="1" dirty="0">
              <a:effectLst/>
              <a:ea typeface="Times New Roman" panose="02020603050405020304" pitchFamily="18" charset="0"/>
            </a:endParaRPr>
          </a:p>
          <a:p>
            <a:pPr marL="342900" indent="-342900" fontAlgn="base">
              <a:spcBef>
                <a:spcPts val="1000"/>
              </a:spcBef>
              <a:buBlip>
                <a:blip r:embed="rId3"/>
              </a:buBlip>
              <a:tabLst>
                <a:tab pos="1371600" algn="l"/>
              </a:tabLst>
            </a:pPr>
            <a:r>
              <a:rPr lang="pl-PL" sz="1800" b="1" dirty="0">
                <a:solidFill>
                  <a:srgbClr val="003399"/>
                </a:solidFill>
                <a:effectLst/>
                <a:ea typeface="Times New Roman" panose="02020603050405020304" pitchFamily="18" charset="0"/>
              </a:rPr>
              <a:t>Koordynacja</a:t>
            </a:r>
            <a:br>
              <a:rPr lang="pl-PL" sz="1800" b="1" dirty="0">
                <a:solidFill>
                  <a:srgbClr val="003399"/>
                </a:solidFill>
                <a:effectLst/>
                <a:ea typeface="Times New Roman" panose="02020603050405020304" pitchFamily="18" charset="0"/>
              </a:rPr>
            </a:br>
            <a:r>
              <a:rPr lang="pl-PL" sz="1800" b="1" dirty="0">
                <a:solidFill>
                  <a:srgbClr val="003399"/>
                </a:solidFill>
                <a:effectLst/>
                <a:ea typeface="Times New Roman" panose="02020603050405020304" pitchFamily="18" charset="0"/>
              </a:rPr>
              <a:t>w obszarze zdrowia</a:t>
            </a:r>
            <a:br>
              <a:rPr lang="pl-PL" sz="1800" b="1" dirty="0">
                <a:effectLst/>
                <a:ea typeface="Times New Roman" panose="02020603050405020304" pitchFamily="18" charset="0"/>
              </a:rPr>
            </a:br>
            <a:r>
              <a:rPr lang="pl-PL" sz="1800" dirty="0">
                <a:effectLst/>
                <a:ea typeface="Times New Roman" panose="02020603050405020304" pitchFamily="18" charset="0"/>
              </a:rPr>
              <a:t>Głównym narzędziem koordynacji interwencji podejmowanych w sektorze zdrowia ze środków polityki spójności jest Komitet Sterujący ds. spraw koordynacji wsparcia w sektorze zdrowia. Projekty FERC w obszarze e-zdrowia będą objęte przyjętym systemem koordynacji.</a:t>
            </a:r>
            <a:endParaRPr lang="pl-PL" sz="1800" dirty="0"/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06BEA076-5406-4E35-8504-6C05FEBA5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3" b="9343"/>
          <a:stretch>
            <a:fillRect/>
          </a:stretch>
        </p:blipFill>
        <p:spPr>
          <a:xfrm>
            <a:off x="0" y="718344"/>
            <a:ext cx="5685980" cy="3082772"/>
          </a:xfrm>
        </p:spPr>
      </p:pic>
    </p:spTree>
    <p:extLst>
      <p:ext uri="{BB962C8B-B14F-4D97-AF65-F5344CB8AC3E}">
        <p14:creationId xmlns:p14="http://schemas.microsoft.com/office/powerpoint/2010/main" val="2193205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D64A62D2-4D1B-4A4E-9837-AA4E3BE3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418" y="504591"/>
            <a:ext cx="9852728" cy="576648"/>
          </a:xfrm>
        </p:spPr>
        <p:txBody>
          <a:bodyPr/>
          <a:lstStyle/>
          <a:p>
            <a:r>
              <a:rPr lang="pl-PL" sz="2800" b="1" dirty="0"/>
              <a:t>Wskaźniki i wartości docelowe na 2029 r.</a:t>
            </a:r>
            <a:endParaRPr lang="pl-PL" dirty="0"/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B59A5781-E763-4108-B0B2-3A6A444F4C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69855" y="1170041"/>
            <a:ext cx="4817288" cy="5183368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pl-PL" sz="1600" b="1" dirty="0">
                <a:solidFill>
                  <a:schemeClr val="bg1"/>
                </a:solidFill>
                <a:highlight>
                  <a:srgbClr val="D83E98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Priorytet I</a:t>
            </a:r>
          </a:p>
          <a:p>
            <a:pPr marL="0" indent="0">
              <a:buNone/>
            </a:pPr>
            <a:r>
              <a:rPr lang="pl-PL" sz="1600" b="1" dirty="0">
                <a:solidFill>
                  <a:srgbClr val="D83E98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produktu:</a:t>
            </a:r>
          </a:p>
          <a:p>
            <a:pPr marL="342000" indent="-3420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Dodatkowe lokale mieszkalne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dysponujące szerokopasmowym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dostępem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sieci o bardzo wysokiej przepustowości 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(wartość docelowa/</a:t>
            </a:r>
            <a:r>
              <a:rPr lang="pl-PL" sz="1600" dirty="0" err="1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694 826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dirty="0">
              <a:solidFill>
                <a:srgbClr val="B1096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000" indent="-3420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Dodatkowe przedsiębiorstwa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dysponujące szerokopasmowym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dostępem 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sieci o bardzo wysokiej przepustowości 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137 917)</a:t>
            </a:r>
            <a:endParaRPr lang="pl-PL" sz="1600" dirty="0">
              <a:solidFill>
                <a:srgbClr val="B1096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pl-PL" sz="1600" b="1" dirty="0">
                <a:solidFill>
                  <a:srgbClr val="D83E98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rezultatu:</a:t>
            </a:r>
          </a:p>
          <a:p>
            <a:pPr marL="342000" indent="-3420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Lokale mieszkalne z abonamentem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na szerokopasmowy dostęp do sieci o bardzo wysokiej przepustowości 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354 361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dirty="0">
              <a:solidFill>
                <a:srgbClr val="B1096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000" indent="-3420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Przedsiębiorstwa z abonamentem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na szerokopasmowy dostęp do sieci o bardzo wysokiej przepustowości 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77 234</a:t>
            </a:r>
            <a:r>
              <a:rPr lang="pl-PL" sz="1600" dirty="0">
                <a:solidFill>
                  <a:srgbClr val="B1096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dirty="0">
              <a:solidFill>
                <a:srgbClr val="B1096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F593DFBE-3207-4F8D-96B9-840AD008CE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4858" y="1170041"/>
            <a:ext cx="5834741" cy="5372273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pl-PL" sz="1600" b="1" dirty="0">
                <a:solidFill>
                  <a:schemeClr val="bg1"/>
                </a:solidFill>
                <a:highlight>
                  <a:srgbClr val="0070C0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Priorytet II</a:t>
            </a:r>
          </a:p>
          <a:p>
            <a:pPr marL="0" indent="0">
              <a:buNone/>
            </a:pP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produktu: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Wartość usług, produktów i procesów cyfrowych 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opracowanych dla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przedsiębiorstw 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561 349 950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b="1" dirty="0">
              <a:solidFill>
                <a:srgbClr val="0070C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Instytucje publiczne 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otrzymujące wsparcie na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opracowywanie usług, produktów i procesów cyfrowych 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42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b="1" dirty="0">
              <a:solidFill>
                <a:srgbClr val="0070C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Liczba podmiotów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które 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udostępniły informacje sektora publicznego/dane prywatne on-line 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216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b="1" dirty="0">
              <a:solidFill>
                <a:srgbClr val="0070C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rezultatu:</a:t>
            </a: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Użytkownicy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nowych i zmodernizowanych 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publicznych usług, produktów i procesów cyfrowych</a:t>
            </a:r>
            <a:b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677 410 388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b="1" dirty="0">
              <a:solidFill>
                <a:srgbClr val="0070C0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Użytkownicy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nowych i zmodernizowanych 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usług, produktów i procesów cyfrowych </a:t>
            </a:r>
            <a:r>
              <a:rPr lang="pl-PL" sz="1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opracowanych przez </a:t>
            </a:r>
            <a:r>
              <a:rPr lang="pl-PL" sz="16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przedsiębiorstwa 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pl-PL" sz="1600" dirty="0" err="1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 </a:t>
            </a:r>
            <a:r>
              <a:rPr lang="pl-PL" sz="1600" b="1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223 067</a:t>
            </a:r>
            <a:r>
              <a:rPr lang="pl-PL" sz="1600" dirty="0">
                <a:solidFill>
                  <a:srgbClr val="0070C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pl-PL" sz="1600" dirty="0">
              <a:solidFill>
                <a:srgbClr val="0070C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82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a 28">
            <a:extLst>
              <a:ext uri="{FF2B5EF4-FFF2-40B4-BE49-F238E27FC236}">
                <a16:creationId xmlns:a16="http://schemas.microsoft.com/office/drawing/2014/main" id="{79F18062-E027-4E20-BDC0-D71C14C21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3432" y="1844824"/>
            <a:ext cx="10314782" cy="3352220"/>
            <a:chOff x="1381918" y="1801813"/>
            <a:chExt cx="11322166" cy="3679612"/>
          </a:xfrm>
          <a:solidFill>
            <a:srgbClr val="FFFFFF"/>
          </a:solidFill>
        </p:grpSpPr>
        <p:pic>
          <p:nvPicPr>
            <p:cNvPr id="30" name="Obraz 29" descr="Logo portalu Face Book" title="FB">
              <a:extLst>
                <a:ext uri="{FF2B5EF4-FFF2-40B4-BE49-F238E27FC236}">
                  <a16:creationId xmlns:a16="http://schemas.microsoft.com/office/drawing/2014/main" id="{0C61D3F3-8EF3-4ABA-925E-8BF133102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36382" y="3798887"/>
              <a:ext cx="682741" cy="684000"/>
            </a:xfrm>
            <a:prstGeom prst="rect">
              <a:avLst/>
            </a:prstGeom>
            <a:grpFill/>
          </p:spPr>
        </p:pic>
        <p:pic>
          <p:nvPicPr>
            <p:cNvPr id="31" name="Obraz 30" descr="Logo Instagram" title="Instagram">
              <a:extLst>
                <a:ext uri="{FF2B5EF4-FFF2-40B4-BE49-F238E27FC236}">
                  <a16:creationId xmlns:a16="http://schemas.microsoft.com/office/drawing/2014/main" id="{E8C36DB4-9C0E-445F-95D3-7BDFA6403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33866" y="4797425"/>
              <a:ext cx="687772" cy="684000"/>
            </a:xfrm>
            <a:prstGeom prst="rect">
              <a:avLst/>
            </a:prstGeom>
            <a:grpFill/>
          </p:spPr>
        </p:pic>
        <p:pic>
          <p:nvPicPr>
            <p:cNvPr id="32" name="Obraz 31" descr="Twitter&#10;&#10;Logo portalu Twitter">
              <a:extLst>
                <a:ext uri="{FF2B5EF4-FFF2-40B4-BE49-F238E27FC236}">
                  <a16:creationId xmlns:a16="http://schemas.microsoft.com/office/drawing/2014/main" id="{DE8D6519-3F8F-4379-B51F-C31DA209ADB4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33866" y="2800350"/>
              <a:ext cx="687772" cy="684000"/>
            </a:xfrm>
            <a:prstGeom prst="rect">
              <a:avLst/>
            </a:prstGeom>
            <a:grpFill/>
          </p:spPr>
        </p:pic>
        <p:pic>
          <p:nvPicPr>
            <p:cNvPr id="33" name="Obraz 32">
              <a:extLst>
                <a:ext uri="{FF2B5EF4-FFF2-40B4-BE49-F238E27FC236}">
                  <a16:creationId xmlns:a16="http://schemas.microsoft.com/office/drawing/2014/main" id="{62B05B0D-3F24-42F7-8C22-DC700F922C69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30722" y="1801813"/>
              <a:ext cx="694060" cy="684000"/>
            </a:xfrm>
            <a:prstGeom prst="rect">
              <a:avLst/>
            </a:prstGeom>
            <a:grpFill/>
          </p:spPr>
        </p:pic>
        <p:sp>
          <p:nvSpPr>
            <p:cNvPr id="34" name="Tytuł 1">
              <a:extLst>
                <a:ext uri="{FF2B5EF4-FFF2-40B4-BE49-F238E27FC236}">
                  <a16:creationId xmlns:a16="http://schemas.microsoft.com/office/drawing/2014/main" id="{C130E377-753E-4879-9B42-1AA25150C5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2699" y="2796511"/>
              <a:ext cx="3131622" cy="647700"/>
            </a:xfrm>
            <a:prstGeom prst="rect">
              <a:avLst/>
            </a:prstGeom>
            <a:grpFill/>
            <a:ln>
              <a:noFill/>
            </a:ln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@MFIPR_GOV_PL</a:t>
              </a:r>
            </a:p>
          </p:txBody>
        </p:sp>
        <p:sp>
          <p:nvSpPr>
            <p:cNvPr id="38" name="Tytuł 1">
              <a:extLst>
                <a:ext uri="{FF2B5EF4-FFF2-40B4-BE49-F238E27FC236}">
                  <a16:creationId xmlns:a16="http://schemas.microsoft.com/office/drawing/2014/main" id="{4709B0CA-27F9-4D03-9127-B766E0E9545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4288" y="3783616"/>
              <a:ext cx="6339796" cy="647700"/>
            </a:xfrm>
            <a:prstGeom prst="rect">
              <a:avLst/>
            </a:prstGeom>
            <a:grpFill/>
            <a:ln>
              <a:noFill/>
            </a:ln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lnSpc>
                  <a:spcPct val="100000"/>
                </a:lnSpc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@MinisterstwoFunduszyiPolitykiRegionalnej</a:t>
              </a:r>
            </a:p>
          </p:txBody>
        </p:sp>
        <p:sp>
          <p:nvSpPr>
            <p:cNvPr id="39" name="Tytuł 1">
              <a:extLst>
                <a:ext uri="{FF2B5EF4-FFF2-40B4-BE49-F238E27FC236}">
                  <a16:creationId xmlns:a16="http://schemas.microsoft.com/office/drawing/2014/main" id="{2701633F-857D-4CA0-A0FD-B4B7777434A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4288" y="4731566"/>
              <a:ext cx="3275012" cy="684000"/>
            </a:xfrm>
            <a:prstGeom prst="rect">
              <a:avLst/>
            </a:prstGeom>
            <a:grpFill/>
            <a:ln>
              <a:noFill/>
            </a:ln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lnSpc>
                  <a:spcPct val="100000"/>
                </a:lnSpc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#wspolna2przez4</a:t>
              </a:r>
            </a:p>
          </p:txBody>
        </p:sp>
        <p:sp>
          <p:nvSpPr>
            <p:cNvPr id="40" name="Tytuł 1">
              <a:extLst>
                <a:ext uri="{FF2B5EF4-FFF2-40B4-BE49-F238E27FC236}">
                  <a16:creationId xmlns:a16="http://schemas.microsoft.com/office/drawing/2014/main" id="{B6E2A149-8982-41FA-A75C-85E18F22A4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62700" y="1815116"/>
              <a:ext cx="5808167" cy="647700"/>
            </a:xfrm>
            <a:prstGeom prst="rect">
              <a:avLst/>
            </a:prstGeom>
            <a:grpFill/>
            <a:ln>
              <a:noFill/>
            </a:ln>
          </p:spPr>
          <p:txBody>
            <a:bodyPr lIns="91426" tIns="45713" rIns="91426" bIns="45713" anchor="ctr"/>
            <a:lstStyle>
              <a:lvl1pPr algn="l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/>
                <a:defRPr sz="2000" kern="1200" baseline="0">
                  <a:solidFill>
                    <a:schemeClr val="tx2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Lato Heavy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4243">
                <a:lnSpc>
                  <a:spcPct val="100000"/>
                </a:lnSpc>
                <a:defRPr/>
              </a:pPr>
              <a:r>
                <a:rPr lang="pl-PL" sz="2400" dirty="0">
                  <a:solidFill>
                    <a:srgbClr val="003399"/>
                  </a:solidFill>
                  <a:latin typeface="+mn-lt"/>
                </a:rPr>
                <a:t>www.gov.pl/web/fundusze-regiony</a:t>
              </a:r>
            </a:p>
          </p:txBody>
        </p:sp>
        <p:sp>
          <p:nvSpPr>
            <p:cNvPr id="41" name="pole tekstowe 40">
              <a:extLst>
                <a:ext uri="{FF2B5EF4-FFF2-40B4-BE49-F238E27FC236}">
                  <a16:creationId xmlns:a16="http://schemas.microsoft.com/office/drawing/2014/main" id="{F0B9130D-471B-4AEF-B706-199AC61CE249}"/>
                </a:ext>
              </a:extLst>
            </p:cNvPr>
            <p:cNvSpPr txBox="1"/>
            <p:nvPr/>
          </p:nvSpPr>
          <p:spPr>
            <a:xfrm>
              <a:off x="1381918" y="1908134"/>
              <a:ext cx="3656807" cy="50675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 defTabSz="914243">
                <a:defRPr/>
              </a:pPr>
              <a:r>
                <a:rPr lang="pl-PL" dirty="0">
                  <a:solidFill>
                    <a:srgbClr val="003399"/>
                  </a:solidFill>
                </a:rPr>
                <a:t>www.</a:t>
              </a:r>
              <a:r>
                <a:rPr lang="pl-PL" sz="2400" dirty="0">
                  <a:solidFill>
                    <a:srgbClr val="003399"/>
                  </a:solidFill>
                </a:rPr>
                <a:t>FERC</a:t>
              </a:r>
              <a:r>
                <a:rPr lang="pl-PL" dirty="0">
                  <a:solidFill>
                    <a:srgbClr val="003399"/>
                  </a:solidFill>
                </a:rPr>
                <a:t>.gov.pl</a:t>
              </a:r>
            </a:p>
          </p:txBody>
        </p:sp>
        <p:sp>
          <p:nvSpPr>
            <p:cNvPr id="42" name="pole tekstowe 41">
              <a:extLst>
                <a:ext uri="{FF2B5EF4-FFF2-40B4-BE49-F238E27FC236}">
                  <a16:creationId xmlns:a16="http://schemas.microsoft.com/office/drawing/2014/main" id="{09108936-945D-470F-8E1D-6F7B100A096C}"/>
                </a:ext>
              </a:extLst>
            </p:cNvPr>
            <p:cNvSpPr txBox="1"/>
            <p:nvPr/>
          </p:nvSpPr>
          <p:spPr>
            <a:xfrm>
              <a:off x="2600324" y="2889529"/>
              <a:ext cx="24384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pl-PL" sz="2400" dirty="0">
                  <a:solidFill>
                    <a:srgbClr val="003399"/>
                  </a:solidFill>
                </a:rPr>
                <a:t>#PolskaCyfrowa</a:t>
              </a:r>
            </a:p>
          </p:txBody>
        </p:sp>
        <p:sp>
          <p:nvSpPr>
            <p:cNvPr id="43" name="pole tekstowe 42">
              <a:extLst>
                <a:ext uri="{FF2B5EF4-FFF2-40B4-BE49-F238E27FC236}">
                  <a16:creationId xmlns:a16="http://schemas.microsoft.com/office/drawing/2014/main" id="{F8761ADE-6CB5-4919-AD95-A833D73D321B}"/>
                </a:ext>
              </a:extLst>
            </p:cNvPr>
            <p:cNvSpPr txBox="1"/>
            <p:nvPr/>
          </p:nvSpPr>
          <p:spPr>
            <a:xfrm>
              <a:off x="1466849" y="4842734"/>
              <a:ext cx="3571875" cy="50675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pl-PL" sz="2400" dirty="0">
                  <a:solidFill>
                    <a:srgbClr val="003399"/>
                  </a:solidFill>
                </a:rPr>
                <a:t>#funduszeeuropejskie</a:t>
              </a:r>
            </a:p>
          </p:txBody>
        </p:sp>
        <p:sp>
          <p:nvSpPr>
            <p:cNvPr id="44" name="pole tekstowe 43">
              <a:extLst>
                <a:ext uri="{FF2B5EF4-FFF2-40B4-BE49-F238E27FC236}">
                  <a16:creationId xmlns:a16="http://schemas.microsoft.com/office/drawing/2014/main" id="{6DBE36B8-2EA6-4E56-A65A-5BA559AFB71E}"/>
                </a:ext>
              </a:extLst>
            </p:cNvPr>
            <p:cNvSpPr txBox="1"/>
            <p:nvPr/>
          </p:nvSpPr>
          <p:spPr>
            <a:xfrm>
              <a:off x="2800349" y="3876634"/>
              <a:ext cx="2238375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pl-PL" sz="2400" dirty="0">
                  <a:solidFill>
                    <a:srgbClr val="003399"/>
                  </a:solidFill>
                </a:rPr>
                <a:t>@FunduszeUE</a:t>
              </a:r>
            </a:p>
          </p:txBody>
        </p:sp>
      </p:grpSp>
      <p:sp>
        <p:nvSpPr>
          <p:cNvPr id="45" name="pole tekstowe 8">
            <a:extLst>
              <a:ext uri="{FF2B5EF4-FFF2-40B4-BE49-F238E27FC236}">
                <a16:creationId xmlns:a16="http://schemas.microsoft.com/office/drawing/2014/main" id="{C7F4F1CD-B33A-4C62-B435-5403FF2FC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6860"/>
            <a:ext cx="121920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l-PL" altLang="pl-PL" sz="3500" b="1" dirty="0">
                <a:solidFill>
                  <a:srgbClr val="003399"/>
                </a:solidFill>
              </a:rPr>
              <a:t>Szczegółowe informacje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B96F5BB0-2445-40A4-8656-CEC6B0685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419" y="-979757"/>
            <a:ext cx="9852728" cy="979757"/>
          </a:xfrm>
        </p:spPr>
        <p:txBody>
          <a:bodyPr vert="horz" lIns="0" tIns="0" rIns="0" bIns="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pl-PL" altLang="pl-PL" sz="2800" dirty="0">
                <a:solidFill>
                  <a:srgbClr val="003399"/>
                </a:solidFill>
              </a:rPr>
              <a:t>Szczegółowe informacje</a:t>
            </a:r>
          </a:p>
        </p:txBody>
      </p:sp>
    </p:spTree>
    <p:extLst>
      <p:ext uri="{BB962C8B-B14F-4D97-AF65-F5344CB8AC3E}">
        <p14:creationId xmlns:p14="http://schemas.microsoft.com/office/powerpoint/2010/main" val="3206145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36A5E3A9-5DF1-4B3F-83FF-E36C0A54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718689"/>
            <a:ext cx="4926147" cy="979757"/>
          </a:xfrm>
        </p:spPr>
        <p:txBody>
          <a:bodyPr>
            <a:normAutofit fontScale="90000"/>
          </a:bodyPr>
          <a:lstStyle/>
          <a:p>
            <a:r>
              <a:rPr lang="pl-PL" sz="2800" dirty="0">
                <a:ea typeface="Verdana" panose="020B0604030504040204" pitchFamily="34" charset="0"/>
                <a:cs typeface="Arial" charset="0"/>
              </a:rPr>
              <a:t>Instytucje zaangażowane</a:t>
            </a:r>
            <a:br>
              <a:rPr lang="pl-PL" sz="2800" dirty="0">
                <a:ea typeface="Verdana" panose="020B0604030504040204" pitchFamily="34" charset="0"/>
                <a:cs typeface="Arial" charset="0"/>
              </a:rPr>
            </a:br>
            <a:r>
              <a:rPr lang="pl-PL" sz="2800" dirty="0">
                <a:ea typeface="Verdana" panose="020B0604030504040204" pitchFamily="34" charset="0"/>
                <a:cs typeface="Arial" charset="0"/>
              </a:rPr>
              <a:t>w realizację</a:t>
            </a:r>
            <a:r>
              <a:rPr lang="pl-PL" sz="2800" b="1" dirty="0">
                <a:ea typeface="Verdana" panose="020B0604030504040204" pitchFamily="34" charset="0"/>
                <a:cs typeface="Arial" charset="0"/>
              </a:rPr>
              <a:t> FERC</a:t>
            </a:r>
            <a:br>
              <a:rPr lang="pl-PL" sz="2800" b="1" dirty="0">
                <a:ea typeface="Verdana" panose="020B0604030504040204" pitchFamily="34" charset="0"/>
                <a:cs typeface="Arial" charset="0"/>
              </a:rPr>
            </a:br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EA454FF-7C70-444C-9514-D4A469D447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9" y="2131158"/>
            <a:ext cx="5685979" cy="465731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Ministerstwo Funduszy i Polityki Regionalnej</a:t>
            </a:r>
            <a:br>
              <a:rPr lang="pl-P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zarządzanie programem FERC</a:t>
            </a:r>
          </a:p>
          <a:p>
            <a:pPr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Centrum Projektów Polska Cyfrowa</a:t>
            </a:r>
            <a:br>
              <a:rPr 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wdrażanie priorytetów I </a:t>
            </a:r>
            <a:r>
              <a:rPr lang="pl-PL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II FERC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Kancelaria Prezesa Rady Ministrów</a:t>
            </a:r>
            <a:br>
              <a:rPr lang="pl-P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opracowanie dokumentów strategicznych</a:t>
            </a:r>
            <a:b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legislacyjnych w obszarze informatyzacji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pl-PL" sz="1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Urząd Komunikacji Elektronicznej</a:t>
            </a:r>
            <a:br>
              <a:rPr lang="pl-P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ustalanie obszarów wsparcia w priorytecie I,</a:t>
            </a:r>
            <a:b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udział w ocenie projektów,</a:t>
            </a:r>
            <a:b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kontrola realizacji inwestycji</a:t>
            </a:r>
          </a:p>
        </p:txBody>
      </p:sp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9A2BF520-C61C-4F3C-94A9-192455A2B4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55" b="13855"/>
          <a:stretch/>
        </p:blipFill>
        <p:spPr>
          <a:xfrm>
            <a:off x="0" y="728432"/>
            <a:ext cx="5685980" cy="308277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rostokąt: zaokrąglone rogi 46">
            <a:extLst>
              <a:ext uri="{FF2B5EF4-FFF2-40B4-BE49-F238E27FC236}">
                <a16:creationId xmlns:a16="http://schemas.microsoft.com/office/drawing/2014/main" id="{0E0BA296-107A-4841-83A6-B0A99E1DC5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06986" y="2260829"/>
            <a:ext cx="3970893" cy="3649549"/>
          </a:xfrm>
          <a:prstGeom prst="roundRect">
            <a:avLst/>
          </a:prstGeom>
          <a:solidFill>
            <a:srgbClr val="BBE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6" name="Obraz 25">
            <a:extLst>
              <a:ext uri="{FF2B5EF4-FFF2-40B4-BE49-F238E27FC236}">
                <a16:creationId xmlns:a16="http://schemas.microsoft.com/office/drawing/2014/main" id="{182A8446-72D5-41D9-801A-BCC36201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2596" y="1253936"/>
            <a:ext cx="2502969" cy="4925035"/>
          </a:xfrm>
          <a:prstGeom prst="rect">
            <a:avLst/>
          </a:prstGeom>
        </p:spPr>
      </p:pic>
      <p:sp>
        <p:nvSpPr>
          <p:cNvPr id="5" name="Tytuł 4">
            <a:extLst>
              <a:ext uri="{FF2B5EF4-FFF2-40B4-BE49-F238E27FC236}">
                <a16:creationId xmlns:a16="http://schemas.microsoft.com/office/drawing/2014/main" id="{56A73FE0-C5A6-4E67-8379-3C0085299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419" y="343706"/>
            <a:ext cx="9852728" cy="979757"/>
          </a:xfrm>
        </p:spPr>
        <p:txBody>
          <a:bodyPr anchor="ctr"/>
          <a:lstStyle/>
          <a:p>
            <a:pPr algn="r"/>
            <a:r>
              <a:rPr lang="pl-PL" sz="2400" b="0" dirty="0">
                <a:ea typeface="Verdana" panose="020B0604030504040204" pitchFamily="34" charset="0"/>
                <a:cs typeface="Arial" charset="0"/>
              </a:rPr>
              <a:t>Zakładany</a:t>
            </a:r>
            <a:r>
              <a:rPr lang="pl-PL" sz="2400" b="1" dirty="0">
                <a:ea typeface="Verdana" panose="020B0604030504040204" pitchFamily="34" charset="0"/>
                <a:cs typeface="Arial" charset="0"/>
              </a:rPr>
              <a:t> podział środków</a:t>
            </a:r>
            <a:br>
              <a:rPr lang="pl-PL" sz="2400" b="1" dirty="0">
                <a:ea typeface="Verdana" panose="020B0604030504040204" pitchFamily="34" charset="0"/>
                <a:cs typeface="Arial" charset="0"/>
              </a:rPr>
            </a:br>
            <a:r>
              <a:rPr lang="pl-PL" sz="2400" b="1" dirty="0">
                <a:ea typeface="Verdana" panose="020B0604030504040204" pitchFamily="34" charset="0"/>
                <a:cs typeface="Arial" charset="0"/>
              </a:rPr>
              <a:t>FERC: </a:t>
            </a:r>
            <a:r>
              <a:rPr lang="pl-PL" sz="2400" b="1" dirty="0">
                <a:solidFill>
                  <a:srgbClr val="B1096B"/>
                </a:solidFill>
                <a:ea typeface="Verdana" panose="020B0604030504040204" pitchFamily="34" charset="0"/>
                <a:cs typeface="Arial" charset="0"/>
              </a:rPr>
              <a:t>1,988 mld EUR</a:t>
            </a:r>
            <a:r>
              <a:rPr lang="pl-PL" sz="2400" b="1" dirty="0">
                <a:ea typeface="Verdana" panose="020B0604030504040204" pitchFamily="34" charset="0"/>
                <a:cs typeface="Arial" charset="0"/>
              </a:rPr>
              <a:t>  </a:t>
            </a:r>
            <a:endParaRPr lang="pl-PL" dirty="0"/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3D695D10-DFAE-4097-9B76-976272B995BF}"/>
              </a:ext>
            </a:extLst>
          </p:cNvPr>
          <p:cNvSpPr txBox="1"/>
          <p:nvPr/>
        </p:nvSpPr>
        <p:spPr>
          <a:xfrm>
            <a:off x="8060620" y="2451985"/>
            <a:ext cx="3249203" cy="14619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spcAft>
                <a:spcPts val="600"/>
              </a:spcAft>
              <a:buBlip>
                <a:blip r:embed="rId4"/>
              </a:buBlip>
            </a:pPr>
            <a:r>
              <a:rPr lang="pl-PL" alt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I.</a:t>
            </a:r>
            <a:r>
              <a:rPr lang="pl-PL" altLang="pl-PL" b="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priorytet: </a:t>
            </a:r>
            <a:r>
              <a:rPr lang="pl-PL" alt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800 mln</a:t>
            </a:r>
          </a:p>
          <a:p>
            <a:pPr lvl="1"/>
            <a:r>
              <a:rPr lang="pl-PL" alt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Zwiększenie dostępu</a:t>
            </a:r>
            <a:br>
              <a:rPr lang="pl-PL" alt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ultraszybkiego</a:t>
            </a:r>
            <a:r>
              <a:rPr lang="pl-PL" altLang="pl-PL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internetu</a:t>
            </a:r>
            <a:r>
              <a:rPr lang="pl-PL" alt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szerokopasmowego</a:t>
            </a:r>
            <a:endParaRPr lang="pl-PL" altLang="pl-PL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386FDDD-F539-4DE9-87EB-62594CDCC68D}"/>
              </a:ext>
            </a:extLst>
          </p:cNvPr>
          <p:cNvSpPr txBox="1"/>
          <p:nvPr/>
        </p:nvSpPr>
        <p:spPr>
          <a:xfrm>
            <a:off x="8060620" y="4069302"/>
            <a:ext cx="3249203" cy="9079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spcAft>
                <a:spcPts val="600"/>
              </a:spcAft>
              <a:buBlip>
                <a:blip r:embed="rId5"/>
              </a:buBlip>
            </a:pPr>
            <a:r>
              <a:rPr lang="pl-PL" altLang="pl-PL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II.</a:t>
            </a:r>
            <a:r>
              <a:rPr lang="pl-PL" alt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pl-PL" altLang="pl-PL" b="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priorytet: </a:t>
            </a:r>
            <a:r>
              <a:rPr lang="pl-PL" altLang="pl-PL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1,138 mld</a:t>
            </a:r>
            <a:endParaRPr lang="pl-PL" altLang="pl-PL" b="1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lvl="1"/>
            <a:r>
              <a:rPr lang="pl-PL" altLang="pl-PL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Zaawansowane usługi cyfrowe</a:t>
            </a:r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318CE18D-D151-4664-A336-3069485E5A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66767" y="5132621"/>
            <a:ext cx="2728780" cy="50783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7D55"/>
              </a:buClr>
              <a:buBlip>
                <a:blip r:embed="rId6"/>
              </a:buBlip>
            </a:pPr>
            <a:r>
              <a:rPr lang="pl-PL" altLang="pl-PL" sz="18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III.</a:t>
            </a:r>
            <a:r>
              <a:rPr lang="pl-PL" altLang="pl-PL" sz="1800" dirty="0">
                <a:latin typeface="Open Sans" pitchFamily="2" charset="0"/>
                <a:ea typeface="Open Sans" pitchFamily="2" charset="0"/>
                <a:cs typeface="Open Sans" pitchFamily="2" charset="0"/>
              </a:rPr>
              <a:t> priorytet: </a:t>
            </a:r>
            <a:r>
              <a:rPr lang="pl-PL" altLang="pl-PL" sz="18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49,7 mln</a:t>
            </a:r>
          </a:p>
          <a:p>
            <a:pPr marL="457202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7D55"/>
              </a:buClr>
              <a:buNone/>
            </a:pPr>
            <a:r>
              <a:rPr lang="pl-PL" altLang="pl-PL" sz="18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Pomoc techniczna</a:t>
            </a:r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FEC469EC-9CF1-48E6-8A7B-E1EC57E1CC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4123" y="2451985"/>
            <a:ext cx="3691712" cy="977063"/>
          </a:xfrm>
        </p:spPr>
        <p:txBody>
          <a:bodyPr>
            <a:noAutofit/>
          </a:bodyPr>
          <a:lstStyle/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Blip>
                <a:blip r:embed="rId7"/>
              </a:buBlip>
              <a:defRPr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2.1		 478,3 mln</a:t>
            </a:r>
            <a:b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Wysoka jakość i dostępność</a:t>
            </a:r>
            <a:b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e-usług publicznych</a:t>
            </a: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1A75D8B2-B83A-4BB3-96CA-CFABBCC5F56E}"/>
              </a:ext>
            </a:extLst>
          </p:cNvPr>
          <p:cNvSpPr txBox="1"/>
          <p:nvPr/>
        </p:nvSpPr>
        <p:spPr>
          <a:xfrm>
            <a:off x="1024123" y="3241119"/>
            <a:ext cx="3612602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1000"/>
              </a:spcBef>
              <a:buBlip>
                <a:blip r:embed="rId8"/>
              </a:buBlip>
              <a:defRPr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2.2			 200 mln</a:t>
            </a:r>
            <a:b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Wzmocnienie krajowego</a:t>
            </a:r>
            <a:b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systemu </a:t>
            </a:r>
            <a:r>
              <a:rPr lang="pl-PL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cyberbezpieczeństwa</a:t>
            </a: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17D08A00-1A1B-4FE9-9D61-16DBF89B05FC}"/>
              </a:ext>
            </a:extLst>
          </p:cNvPr>
          <p:cNvSpPr txBox="1"/>
          <p:nvPr/>
        </p:nvSpPr>
        <p:spPr>
          <a:xfrm>
            <a:off x="1024123" y="4048798"/>
            <a:ext cx="4036028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1000"/>
              </a:spcBef>
              <a:buBlip>
                <a:blip r:embed="rId9"/>
              </a:buBlip>
              <a:defRPr/>
            </a:pPr>
            <a:r>
              <a:rPr lang="pl-PL" sz="16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2.3			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260 mln</a:t>
            </a:r>
            <a:br>
              <a:rPr lang="pl-PL" sz="1600" dirty="0"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Cyfrowa dostępność</a:t>
            </a:r>
            <a:b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ponowne wykorzystanie informacji </a:t>
            </a: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pole tekstowe 37">
            <a:extLst>
              <a:ext uri="{FF2B5EF4-FFF2-40B4-BE49-F238E27FC236}">
                <a16:creationId xmlns:a16="http://schemas.microsoft.com/office/drawing/2014/main" id="{D499CC15-98DE-430D-AF9F-DCDE8863AFFA}"/>
              </a:ext>
            </a:extLst>
          </p:cNvPr>
          <p:cNvSpPr txBox="1"/>
          <p:nvPr/>
        </p:nvSpPr>
        <p:spPr>
          <a:xfrm>
            <a:off x="1024123" y="4856477"/>
            <a:ext cx="4270715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1000"/>
              </a:spcBef>
              <a:buBlip>
                <a:blip r:embed="rId10"/>
              </a:buBlip>
              <a:defRPr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2.4			 100 mln</a:t>
            </a:r>
            <a:b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Cyfrowa współpraca międzysektorowa</a:t>
            </a: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pole tekstowe 38">
            <a:extLst>
              <a:ext uri="{FF2B5EF4-FFF2-40B4-BE49-F238E27FC236}">
                <a16:creationId xmlns:a16="http://schemas.microsoft.com/office/drawing/2014/main" id="{25D77DEC-0473-4743-A578-21DDBAA1891B}"/>
              </a:ext>
            </a:extLst>
          </p:cNvPr>
          <p:cNvSpPr txBox="1"/>
          <p:nvPr/>
        </p:nvSpPr>
        <p:spPr>
          <a:xfrm>
            <a:off x="1024123" y="5448714"/>
            <a:ext cx="3612602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1000"/>
              </a:spcBef>
              <a:buBlip>
                <a:blip r:embed="rId11"/>
              </a:buBlip>
              <a:defRPr/>
            </a:pP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2.5			 100 mln</a:t>
            </a:r>
            <a:b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Wsparcie umiejętności cyfrowych </a:t>
            </a: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6" name="Grupa 45">
            <a:extLst>
              <a:ext uri="{FF2B5EF4-FFF2-40B4-BE49-F238E27FC236}">
                <a16:creationId xmlns:a16="http://schemas.microsoft.com/office/drawing/2014/main" id="{3E0A1717-07D2-4DC5-8DF3-64BA53DEE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58761" y="2677587"/>
            <a:ext cx="3513835" cy="3000054"/>
            <a:chOff x="1258761" y="3067999"/>
            <a:chExt cx="2917861" cy="3000054"/>
          </a:xfrm>
        </p:grpSpPr>
        <p:cxnSp>
          <p:nvCxnSpPr>
            <p:cNvPr id="16" name="Łącznik prosty 15">
              <a:extLst>
                <a:ext uri="{FF2B5EF4-FFF2-40B4-BE49-F238E27FC236}">
                  <a16:creationId xmlns:a16="http://schemas.microsoft.com/office/drawing/2014/main" id="{31AF1254-F4F1-4006-ACD1-3AC44F7279B6}"/>
                </a:ext>
              </a:extLst>
            </p:cNvPr>
            <p:cNvCxnSpPr>
              <a:cxnSpLocks/>
            </p:cNvCxnSpPr>
            <p:nvPr/>
          </p:nvCxnSpPr>
          <p:spPr>
            <a:xfrm>
              <a:off x="1258761" y="5482426"/>
              <a:ext cx="291786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Łącznik prosty 39">
              <a:extLst>
                <a:ext uri="{FF2B5EF4-FFF2-40B4-BE49-F238E27FC236}">
                  <a16:creationId xmlns:a16="http://schemas.microsoft.com/office/drawing/2014/main" id="{8AB3E986-2EC6-413A-B4C9-2937BB9F736B}"/>
                </a:ext>
              </a:extLst>
            </p:cNvPr>
            <p:cNvCxnSpPr>
              <a:cxnSpLocks/>
            </p:cNvCxnSpPr>
            <p:nvPr/>
          </p:nvCxnSpPr>
          <p:spPr>
            <a:xfrm>
              <a:off x="1258761" y="6068053"/>
              <a:ext cx="291786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Łącznik prosty 40">
              <a:extLst>
                <a:ext uri="{FF2B5EF4-FFF2-40B4-BE49-F238E27FC236}">
                  <a16:creationId xmlns:a16="http://schemas.microsoft.com/office/drawing/2014/main" id="{DC40EF9C-9790-4439-BB2B-4094B9106ADA}"/>
                </a:ext>
              </a:extLst>
            </p:cNvPr>
            <p:cNvCxnSpPr>
              <a:cxnSpLocks/>
            </p:cNvCxnSpPr>
            <p:nvPr/>
          </p:nvCxnSpPr>
          <p:spPr>
            <a:xfrm>
              <a:off x="1258761" y="4660493"/>
              <a:ext cx="291786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Łącznik prosty 41">
              <a:extLst>
                <a:ext uri="{FF2B5EF4-FFF2-40B4-BE49-F238E27FC236}">
                  <a16:creationId xmlns:a16="http://schemas.microsoft.com/office/drawing/2014/main" id="{3810FA35-E351-4E27-8C87-BED12AF4682A}"/>
                </a:ext>
              </a:extLst>
            </p:cNvPr>
            <p:cNvCxnSpPr>
              <a:cxnSpLocks/>
            </p:cNvCxnSpPr>
            <p:nvPr/>
          </p:nvCxnSpPr>
          <p:spPr>
            <a:xfrm>
              <a:off x="1258761" y="3879657"/>
              <a:ext cx="291786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Łącznik prosty 42">
              <a:extLst>
                <a:ext uri="{FF2B5EF4-FFF2-40B4-BE49-F238E27FC236}">
                  <a16:creationId xmlns:a16="http://schemas.microsoft.com/office/drawing/2014/main" id="{3B622314-BB53-4454-94E8-9DB435903369}"/>
                </a:ext>
              </a:extLst>
            </p:cNvPr>
            <p:cNvCxnSpPr>
              <a:cxnSpLocks/>
            </p:cNvCxnSpPr>
            <p:nvPr/>
          </p:nvCxnSpPr>
          <p:spPr>
            <a:xfrm>
              <a:off x="1258761" y="3067999"/>
              <a:ext cx="291786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0805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501B8408-2258-4299-8E37-01BE6300E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Bef>
                <a:spcPts val="1000"/>
              </a:spcBef>
              <a:spcAft>
                <a:spcPts val="0"/>
              </a:spcAft>
              <a:defRPr/>
            </a:pPr>
            <a:r>
              <a:rPr lang="pl-PL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.1 Zwiększenie dostępu</a:t>
            </a:r>
            <a:b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ultra-szybkiego </a:t>
            </a:r>
            <a:r>
              <a:rPr lang="pl-PL" sz="2800" b="1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internetu</a:t>
            </a:r>
            <a: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szerokopasmowego</a:t>
            </a:r>
          </a:p>
        </p:txBody>
      </p:sp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7C00DAE5-3D25-4024-80E0-41CC5A251A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0" y="2185851"/>
            <a:ext cx="4926582" cy="3855834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dostęp do </a:t>
            </a:r>
            <a:r>
              <a:rPr lang="pl-PL" altLang="pl-PL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internetu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przepustowości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minimum 100 </a:t>
            </a:r>
            <a:r>
              <a:rPr lang="pl-PL" altLang="pl-PL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Mb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/s dla gospodarstw domowych i przedsiębiorstw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dostęp do </a:t>
            </a:r>
            <a:r>
              <a:rPr lang="pl-PL" altLang="pl-PL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internetu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przepustowości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 najmniej 1 </a:t>
            </a:r>
            <a:r>
              <a:rPr lang="pl-PL" altLang="pl-PL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Gb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/s w miejscach istotnych dla rozwoju społeczno-gospodarczego</a:t>
            </a:r>
          </a:p>
          <a:p>
            <a:endParaRPr lang="pl-PL" dirty="0"/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93133F4B-8844-4977-9201-294F42C4E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" b="1807"/>
          <a:stretch/>
        </p:blipFill>
        <p:spPr>
          <a:xfrm>
            <a:off x="0" y="816567"/>
            <a:ext cx="5685980" cy="3082772"/>
          </a:xfrm>
        </p:spPr>
      </p:pic>
    </p:spTree>
    <p:extLst>
      <p:ext uri="{BB962C8B-B14F-4D97-AF65-F5344CB8AC3E}">
        <p14:creationId xmlns:p14="http://schemas.microsoft.com/office/powerpoint/2010/main" val="69947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501B8408-2258-4299-8E37-01BE6300E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Bef>
                <a:spcPts val="1000"/>
              </a:spcBef>
              <a:spcAft>
                <a:spcPts val="0"/>
              </a:spcAft>
              <a:defRPr/>
            </a:pPr>
            <a: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2.1 Wysoka jakość i dostępność e-usług publicznych </a:t>
            </a:r>
          </a:p>
        </p:txBody>
      </p:sp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7C00DAE5-3D25-4024-80E0-41CC5A251A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9" y="1929636"/>
            <a:ext cx="5164476" cy="4245613"/>
          </a:xfrm>
        </p:spPr>
        <p:txBody>
          <a:bodyPr>
            <a:normAutofit/>
          </a:bodyPr>
          <a:lstStyle/>
          <a:p>
            <a:pPr eaLnBrk="1" hangingPunct="1">
              <a:lnSpc>
                <a:spcPct val="160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projekty zgodne z założeniami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Architektury Informacyjnej Państwa</a:t>
            </a:r>
          </a:p>
          <a:p>
            <a:pPr eaLnBrk="1" hangingPunct="1">
              <a:lnSpc>
                <a:spcPct val="160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konsolidacja i standaryzacja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usług cyfrowych</a:t>
            </a:r>
          </a:p>
          <a:p>
            <a:pPr eaLnBrk="1" hangingPunct="1">
              <a:lnSpc>
                <a:spcPct val="160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tworzenie i rozwój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zaawansowanych e-usług 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publicznych</a:t>
            </a:r>
          </a:p>
          <a:p>
            <a:pPr eaLnBrk="1" hangingPunct="1">
              <a:lnSpc>
                <a:spcPct val="160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cyfryzacja procesów </a:t>
            </a:r>
            <a:r>
              <a:rPr lang="pl-PL" altLang="pl-PL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back-office</a:t>
            </a:r>
            <a:b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administracji publicznej</a:t>
            </a:r>
          </a:p>
          <a:p>
            <a:pPr eaLnBrk="1" hangingPunct="1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projekty horyzontalne</a:t>
            </a: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93133F4B-8844-4977-9201-294F42C4E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66" b="14466"/>
          <a:stretch/>
        </p:blipFill>
        <p:spPr>
          <a:xfrm>
            <a:off x="0" y="816567"/>
            <a:ext cx="5685980" cy="3082772"/>
          </a:xfrm>
        </p:spPr>
      </p:pic>
    </p:spTree>
    <p:extLst>
      <p:ext uri="{BB962C8B-B14F-4D97-AF65-F5344CB8AC3E}">
        <p14:creationId xmlns:p14="http://schemas.microsoft.com/office/powerpoint/2010/main" val="1850654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501B8408-2258-4299-8E37-01BE6300E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563" y="662331"/>
            <a:ext cx="4926147" cy="979757"/>
          </a:xfrm>
        </p:spPr>
        <p:txBody>
          <a:bodyPr>
            <a:normAutofit fontScale="90000"/>
          </a:bodyPr>
          <a:lstStyle/>
          <a:p>
            <a:pPr fontAlgn="auto">
              <a:spcBef>
                <a:spcPts val="1000"/>
              </a:spcBef>
              <a:spcAft>
                <a:spcPts val="0"/>
              </a:spcAft>
              <a:defRPr/>
            </a:pPr>
            <a: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2.2 Wzmocnienie krajowego systemu </a:t>
            </a:r>
            <a:r>
              <a:rPr lang="pl-PL" sz="2800" b="1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cyberbezpieczeństwa</a:t>
            </a:r>
            <a:endParaRPr lang="pl-PL" sz="28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7C00DAE5-3D25-4024-80E0-41CC5A251A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563" y="1742053"/>
            <a:ext cx="5824688" cy="4245613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stymulowanie rozwoju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innowacyjnych rozwiązań</a:t>
            </a:r>
            <a:b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obszarze </a:t>
            </a:r>
            <a:r>
              <a:rPr lang="pl-PL" altLang="pl-PL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cyberbezpieczeństwa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 zakresie nowych technologii do zastosowania w sektorach</a:t>
            </a:r>
            <a:b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kluczowym znaczeniu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budowa, rozwój, wdrażanie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narzędzi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służących do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monitorowania bezpieczeństwa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budowa i rozwój krajowego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systemu certyfikacji </a:t>
            </a:r>
            <a:r>
              <a:rPr lang="pl-PL" altLang="pl-PL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cyberbezpieczeństwa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produktów, usług i procesów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tworzenie centrów wymiany i analizy informacji (ISAC).</a:t>
            </a:r>
            <a:endParaRPr lang="pl-PL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93133F4B-8844-4977-9201-294F42C4E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7" b="9337"/>
          <a:stretch/>
        </p:blipFill>
        <p:spPr>
          <a:xfrm>
            <a:off x="0" y="662331"/>
            <a:ext cx="5685980" cy="3082772"/>
          </a:xfrm>
        </p:spPr>
      </p:pic>
    </p:spTree>
    <p:extLst>
      <p:ext uri="{BB962C8B-B14F-4D97-AF65-F5344CB8AC3E}">
        <p14:creationId xmlns:p14="http://schemas.microsoft.com/office/powerpoint/2010/main" val="3125716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501B8408-2258-4299-8E37-01BE6300E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6510" y="627048"/>
            <a:ext cx="4926147" cy="979757"/>
          </a:xfrm>
        </p:spPr>
        <p:txBody>
          <a:bodyPr>
            <a:normAutofit fontScale="90000"/>
          </a:bodyPr>
          <a:lstStyle/>
          <a:p>
            <a:pPr fontAlgn="auto">
              <a:spcBef>
                <a:spcPts val="1000"/>
              </a:spcBef>
              <a:spcAft>
                <a:spcPts val="0"/>
              </a:spcAft>
              <a:defRPr/>
            </a:pPr>
            <a: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2.3 Cyfrowa dostępność</a:t>
            </a:r>
            <a:b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ponowne wykorzystanie informacji</a:t>
            </a:r>
          </a:p>
        </p:txBody>
      </p:sp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7C00DAE5-3D25-4024-80E0-41CC5A251A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76509" y="1970524"/>
            <a:ext cx="6154233" cy="4691533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pl-PL" altLang="pl-PL" sz="1800" b="1" dirty="0">
                <a:solidFill>
                  <a:srgbClr val="1670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Cyfrowa dostępność ISP </a:t>
            </a:r>
            <a:r>
              <a:rPr lang="pl-PL" altLang="pl-PL" sz="1800" dirty="0">
                <a:solidFill>
                  <a:srgbClr val="1670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np.:</a:t>
            </a:r>
          </a:p>
          <a:p>
            <a:pPr>
              <a:lnSpc>
                <a:spcPct val="140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digitalizacja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zasobów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kultury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administracji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nauki</a:t>
            </a:r>
          </a:p>
          <a:p>
            <a:pPr>
              <a:lnSpc>
                <a:spcPct val="140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budowa i rozbudowa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infrastruktury do przechowywania i udostępniania danych</a:t>
            </a:r>
          </a:p>
          <a:p>
            <a:pPr>
              <a:lnSpc>
                <a:spcPct val="140000"/>
              </a:lnSpc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poprawa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jakości danych, poziomu otwartości</a:t>
            </a:r>
            <a:b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standaryzacji wymiany danych</a:t>
            </a:r>
            <a:endParaRPr lang="pl-PL" altLang="pl-PL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eaLnBrk="1" hangingPunct="1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pl-PL" altLang="pl-PL" sz="1800" b="1" dirty="0">
                <a:solidFill>
                  <a:srgbClr val="1670B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Cyfrowa dostępność i ponowne wykorzystanie informacji przez przedsiębiorstwa</a:t>
            </a:r>
          </a:p>
          <a:p>
            <a:pPr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wspieranie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kultury wymiany danych 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biznesu, nauki, kultury i administracji oraz rozwój etyki danych</a:t>
            </a:r>
          </a:p>
          <a:p>
            <a:pPr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rozwój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infrastruktury wymiany danych</a:t>
            </a:r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93133F4B-8844-4977-9201-294F42C4E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7" b="9337"/>
          <a:stretch/>
        </p:blipFill>
        <p:spPr>
          <a:xfrm flipH="1">
            <a:off x="0" y="627048"/>
            <a:ext cx="5336166" cy="3082772"/>
          </a:xfrm>
        </p:spPr>
      </p:pic>
    </p:spTree>
    <p:extLst>
      <p:ext uri="{BB962C8B-B14F-4D97-AF65-F5344CB8AC3E}">
        <p14:creationId xmlns:p14="http://schemas.microsoft.com/office/powerpoint/2010/main" val="627106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501B8408-2258-4299-8E37-01BE6300E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1000"/>
              </a:spcBef>
              <a:spcAft>
                <a:spcPts val="0"/>
              </a:spcAft>
              <a:defRPr/>
            </a:pPr>
            <a: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2.4 Cyfrowa współpraca międzysektorowa</a:t>
            </a:r>
          </a:p>
        </p:txBody>
      </p:sp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7C00DAE5-3D25-4024-80E0-41CC5A251A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563" y="1929636"/>
            <a:ext cx="5216283" cy="4245613"/>
          </a:xfrm>
        </p:spPr>
        <p:txBody>
          <a:bodyPr>
            <a:normAutofit/>
          </a:bodyPr>
          <a:lstStyle/>
          <a:p>
            <a:pPr eaLnBrk="1" hangingPunct="1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skalowalne rozwiązania 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problemów społeczno-gospodarczych </a:t>
            </a:r>
          </a:p>
          <a:p>
            <a:pPr eaLnBrk="1" hangingPunct="1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rozwiązania informatyczne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które przyczynią się do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efektywnego wykorzystania danych</a:t>
            </a:r>
          </a:p>
          <a:p>
            <a:pPr eaLnBrk="1" hangingPunct="1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wirtualne</a:t>
            </a:r>
            <a:r>
              <a:rPr 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sieci telekomunikacyjne</a:t>
            </a:r>
            <a:endParaRPr lang="pl-PL" altLang="pl-PL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pl-PL" dirty="0"/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93133F4B-8844-4977-9201-294F42C4E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" b="1814"/>
          <a:stretch/>
        </p:blipFill>
        <p:spPr>
          <a:xfrm>
            <a:off x="0" y="816567"/>
            <a:ext cx="5685980" cy="3082772"/>
          </a:xfrm>
        </p:spPr>
      </p:pic>
    </p:spTree>
    <p:extLst>
      <p:ext uri="{BB962C8B-B14F-4D97-AF65-F5344CB8AC3E}">
        <p14:creationId xmlns:p14="http://schemas.microsoft.com/office/powerpoint/2010/main" val="342080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501B8408-2258-4299-8E37-01BE6300E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1000"/>
              </a:spcBef>
              <a:spcAft>
                <a:spcPts val="0"/>
              </a:spcAft>
              <a:defRPr/>
            </a:pPr>
            <a:r>
              <a:rPr lang="pl-PL" sz="28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2.5 Wsparcie umiejętności cyfrowych</a:t>
            </a:r>
          </a:p>
        </p:txBody>
      </p:sp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7C00DAE5-3D25-4024-80E0-41CC5A251A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9" y="1796072"/>
            <a:ext cx="5562601" cy="4245613"/>
          </a:xfrm>
        </p:spPr>
        <p:txBody>
          <a:bodyPr>
            <a:normAutofit/>
          </a:bodyPr>
          <a:lstStyle/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wsparcie rozwoju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kompetencji cyfrowych pracowników </a:t>
            </a:r>
            <a:r>
              <a:rPr lang="pl-PL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zaangażowanych w świadczenie usług, produktów lub procesów cyfrowych przyczyniających się do </a:t>
            </a:r>
            <a:r>
              <a:rPr lang="pl-PL" sz="1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wzmocnienia efektów operacji wdrażanych w celu szczegółowym 1.2</a:t>
            </a:r>
            <a:endParaRPr lang="pl-PL" altLang="pl-PL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wsparcie rozwoju </a:t>
            </a: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centrów innowacji cyfrowych dla e-administracji </a:t>
            </a:r>
          </a:p>
          <a:p>
            <a:pPr eaLnBrk="1" hangingPunct="1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altLang="pl-PL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kampanie </a:t>
            </a:r>
            <a:r>
              <a:rPr lang="pl-PL" altLang="pl-PL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edukacyjno-informacyjne</a:t>
            </a:r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93133F4B-8844-4977-9201-294F42C4E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" b="4078"/>
          <a:stretch/>
        </p:blipFill>
        <p:spPr>
          <a:xfrm>
            <a:off x="0" y="816567"/>
            <a:ext cx="5685980" cy="3082772"/>
          </a:xfrm>
        </p:spPr>
      </p:pic>
    </p:spTree>
    <p:extLst>
      <p:ext uri="{BB962C8B-B14F-4D97-AF65-F5344CB8AC3E}">
        <p14:creationId xmlns:p14="http://schemas.microsoft.com/office/powerpoint/2010/main" val="151329631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6279</TotalTime>
  <Words>1456</Words>
  <Application>Microsoft Office PowerPoint</Application>
  <PresentationFormat>Panoramiczny</PresentationFormat>
  <Paragraphs>132</Paragraphs>
  <Slides>13</Slides>
  <Notes>12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9" baseType="lpstr">
      <vt:lpstr>Arial</vt:lpstr>
      <vt:lpstr>Calibri</vt:lpstr>
      <vt:lpstr>Open Sans</vt:lpstr>
      <vt:lpstr>Symbol</vt:lpstr>
      <vt:lpstr>Wingdings</vt:lpstr>
      <vt:lpstr>Motyw pakietu Office</vt:lpstr>
      <vt:lpstr>Informacja na temat programu Fundusze Europejskie na Rozwój Cyfrowy 2021-2027</vt:lpstr>
      <vt:lpstr>Instytucje zaangażowane w realizację FERC </vt:lpstr>
      <vt:lpstr>Zakładany podział środków FERC: 1,988 mld EUR  </vt:lpstr>
      <vt:lpstr>1.1 Zwiększenie dostępu do ultra-szybkiego internetu szerokopasmowego</vt:lpstr>
      <vt:lpstr>2.1 Wysoka jakość i dostępność e-usług publicznych </vt:lpstr>
      <vt:lpstr>2.2 Wzmocnienie krajowego systemu cyberbezpieczeństwa</vt:lpstr>
      <vt:lpstr>2.3 Cyfrowa dostępność i ponowne wykorzystanie informacji</vt:lpstr>
      <vt:lpstr>2.4 Cyfrowa współpraca międzysektorowa</vt:lpstr>
      <vt:lpstr>2.5 Wsparcie umiejętności cyfrowych</vt:lpstr>
      <vt:lpstr>Zakładany katalog beneficjentów</vt:lpstr>
      <vt:lpstr>Koordynacja</vt:lpstr>
      <vt:lpstr>Wskaźniki i wartości docelowe na 2029 r.</vt:lpstr>
      <vt:lpstr>Szczegółowe informacje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Fundusze Europejskie  na Rozwój Cyfrowy</dc:title>
  <dc:creator>Aneta Rudalska</dc:creator>
  <cp:lastModifiedBy>Autor</cp:lastModifiedBy>
  <cp:revision>373</cp:revision>
  <dcterms:created xsi:type="dcterms:W3CDTF">2022-02-01T15:12:20Z</dcterms:created>
  <dcterms:modified xsi:type="dcterms:W3CDTF">2023-03-10T16:39:55Z</dcterms:modified>
</cp:coreProperties>
</file>