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</p:sldMasterIdLst>
  <p:notesMasterIdLst>
    <p:notesMasterId r:id="rId19"/>
  </p:notesMasterIdLst>
  <p:sldIdLst>
    <p:sldId id="361" r:id="rId2"/>
    <p:sldId id="334" r:id="rId3"/>
    <p:sldId id="365" r:id="rId4"/>
    <p:sldId id="362" r:id="rId5"/>
    <p:sldId id="363" r:id="rId6"/>
    <p:sldId id="364" r:id="rId7"/>
    <p:sldId id="366" r:id="rId8"/>
    <p:sldId id="367" r:id="rId9"/>
    <p:sldId id="368" r:id="rId10"/>
    <p:sldId id="381" r:id="rId11"/>
    <p:sldId id="372" r:id="rId12"/>
    <p:sldId id="374" r:id="rId13"/>
    <p:sldId id="379" r:id="rId14"/>
    <p:sldId id="376" r:id="rId15"/>
    <p:sldId id="380" r:id="rId16"/>
    <p:sldId id="377" r:id="rId17"/>
    <p:sldId id="28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096B"/>
    <a:srgbClr val="DA5DA6"/>
    <a:srgbClr val="F5B1EB"/>
    <a:srgbClr val="D83E98"/>
    <a:srgbClr val="F2C2DE"/>
    <a:srgbClr val="9DC3E6"/>
    <a:srgbClr val="1670B8"/>
    <a:srgbClr val="000000"/>
    <a:srgbClr val="C00000"/>
    <a:srgbClr val="EB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Styl ciemny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Styl pośredni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965" autoAdjust="0"/>
  </p:normalViewPr>
  <p:slideViewPr>
    <p:cSldViewPr snapToGrid="0">
      <p:cViewPr varScale="1">
        <p:scale>
          <a:sx n="106" d="100"/>
          <a:sy n="106" d="100"/>
        </p:scale>
        <p:origin x="7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2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3266319458758751E-3"/>
          <c:y val="5.4421164935430449E-2"/>
          <c:w val="0.9956733680541241"/>
          <c:h val="0.8915729050078216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881-46E1-AEA8-5CEAB1A6411C}"/>
              </c:ext>
            </c:extLst>
          </c:dPt>
          <c:dPt>
            <c:idx val="1"/>
            <c:bubble3D val="0"/>
            <c:spPr>
              <a:solidFill>
                <a:schemeClr val="accent6">
                  <a:lumMod val="5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881-46E1-AEA8-5CEAB1A6411C}"/>
              </c:ext>
            </c:extLst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881-46E1-AEA8-5CEAB1A6411C}"/>
              </c:ext>
            </c:extLst>
          </c:dPt>
          <c:dLbls>
            <c:dLbl>
              <c:idx val="0"/>
              <c:layout>
                <c:manualLayout>
                  <c:x val="-0.18247639812732716"/>
                  <c:y val="-0.2162158829058442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612008267057026"/>
                      <c:h val="0.256480109148036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881-46E1-AEA8-5CEAB1A6411C}"/>
                </c:ext>
              </c:extLst>
            </c:dLbl>
            <c:dLbl>
              <c:idx val="1"/>
              <c:layout>
                <c:manualLayout>
                  <c:x val="0.11912153650950696"/>
                  <c:y val="6.166303401600984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321107767288249"/>
                      <c:h val="0.294098088113050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881-46E1-AEA8-5CEAB1A6411C}"/>
                </c:ext>
              </c:extLst>
            </c:dLbl>
            <c:dLbl>
              <c:idx val="2"/>
              <c:layout>
                <c:manualLayout>
                  <c:x val="8.7846560086951422E-2"/>
                  <c:y val="0.1342700492486469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1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1285586173148414"/>
                      <c:h val="0.1822747766264990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D881-46E1-AEA8-5CEAB1A641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1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Arkusz1!$A$2:$A$4</c:f>
              <c:strCache>
                <c:ptCount val="3"/>
                <c:pt idx="0">
                  <c:v>Partnerzy</c:v>
                </c:pt>
                <c:pt idx="1">
                  <c:v>Instytucje PCz</c:v>
                </c:pt>
                <c:pt idx="2">
                  <c:v>IZ+IP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29</c:v>
                </c:pt>
                <c:pt idx="1">
                  <c:v>14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881-46E1-AEA8-5CEAB1A641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6943348571088533E-2"/>
          <c:y val="0.10336007076234947"/>
          <c:w val="0.97305660850757092"/>
          <c:h val="0.89455104168572008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8F9-40F9-B164-3E13D007DC3A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8F9-40F9-B164-3E13D007DC3A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8F9-40F9-B164-3E13D007DC3A}"/>
              </c:ext>
            </c:extLst>
          </c:dPt>
          <c:dLbls>
            <c:dLbl>
              <c:idx val="0"/>
              <c:layout>
                <c:manualLayout>
                  <c:x val="-0.17529861806194189"/>
                  <c:y val="3.7320218265037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1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F9-40F9-B164-3E13D007DC3A}"/>
                </c:ext>
              </c:extLst>
            </c:dLbl>
            <c:dLbl>
              <c:idx val="1"/>
              <c:layout>
                <c:manualLayout>
                  <c:x val="0.23796062090076545"/>
                  <c:y val="-0.1840081577489298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1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424364254626021"/>
                      <c:h val="0.2512550843638128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8F9-40F9-B164-3E13D007DC3A}"/>
                </c:ext>
              </c:extLst>
            </c:dLbl>
            <c:dLbl>
              <c:idx val="2"/>
              <c:layout>
                <c:manualLayout>
                  <c:x val="0.19632356987797803"/>
                  <c:y val="0.1752490923686715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1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5643887220281206"/>
                      <c:h val="0.355898148786517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8F9-40F9-B164-3E13D007DC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Arkusz1!$F$2:$F$4</c:f>
              <c:strCache>
                <c:ptCount val="3"/>
                <c:pt idx="0">
                  <c:v>partnerzy społeczno-gospodarczy</c:v>
                </c:pt>
                <c:pt idx="1">
                  <c:v>społeczeństwo obywatelskie</c:v>
                </c:pt>
                <c:pt idx="2">
                  <c:v>JST + instytucje publiczne</c:v>
                </c:pt>
              </c:strCache>
            </c:strRef>
          </c:cat>
          <c:val>
            <c:numRef>
              <c:f>Arkusz1!$G$2:$G$4</c:f>
              <c:numCache>
                <c:formatCode>General</c:formatCode>
                <c:ptCount val="3"/>
                <c:pt idx="0">
                  <c:v>14</c:v>
                </c:pt>
                <c:pt idx="1">
                  <c:v>9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8F9-40F9-B164-3E13D007DC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8913CB-E56B-47D3-9983-FFA87963BD3B}" type="doc">
      <dgm:prSet loTypeId="urn:microsoft.com/office/officeart/2008/layout/CircleAccentTimeline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C75E7F8B-6E4A-428A-8A03-DE918B5A014C}">
      <dgm:prSet phldrT="[Tekst]"/>
      <dgm:spPr/>
      <dgm:t>
        <a:bodyPr/>
        <a:lstStyle/>
        <a:p>
          <a:r>
            <a:rPr lang="pl-PL" b="1" i="1"/>
            <a:t>MAJ</a:t>
          </a:r>
        </a:p>
      </dgm:t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3DE6FB71-73C8-4045-B50E-C2E4A621C633}" type="parTrans" cxnId="{5DD3449E-BEAC-4C08-AB58-556B8B52E8C4}">
      <dgm:prSet/>
      <dgm:spPr/>
      <dgm:t>
        <a:bodyPr/>
        <a:lstStyle/>
        <a:p>
          <a:endParaRPr lang="pl-PL"/>
        </a:p>
      </dgm:t>
    </dgm:pt>
    <dgm:pt modelId="{1E8FD2C5-8CEB-423E-8E5F-96BB8128EBFD}" type="sibTrans" cxnId="{5DD3449E-BEAC-4C08-AB58-556B8B52E8C4}">
      <dgm:prSet/>
      <dgm:spPr/>
      <dgm:t>
        <a:bodyPr/>
        <a:lstStyle/>
        <a:p>
          <a:endParaRPr lang="pl-PL"/>
        </a:p>
      </dgm:t>
    </dgm:pt>
    <dgm:pt modelId="{802B10B7-62C0-488B-A559-25838F091BBE}">
      <dgm:prSet phldrT="[Tekst]"/>
      <dgm:spPr/>
      <dgm:t>
        <a:bodyPr/>
        <a:lstStyle/>
        <a:p>
          <a:endParaRPr lang="pl-PL"/>
        </a:p>
      </dgm:t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408EFA69-3D1A-40ED-8882-B176EF30EADD}" type="parTrans" cxnId="{37E6A3F3-8B2F-4007-B7CF-E13BCF99ECCE}">
      <dgm:prSet/>
      <dgm:spPr/>
      <dgm:t>
        <a:bodyPr/>
        <a:lstStyle/>
        <a:p>
          <a:endParaRPr lang="pl-PL"/>
        </a:p>
      </dgm:t>
    </dgm:pt>
    <dgm:pt modelId="{05895860-8534-453D-8B42-1233A09AC59D}" type="sibTrans" cxnId="{37E6A3F3-8B2F-4007-B7CF-E13BCF99ECCE}">
      <dgm:prSet/>
      <dgm:spPr/>
      <dgm:t>
        <a:bodyPr/>
        <a:lstStyle/>
        <a:p>
          <a:endParaRPr lang="pl-PL"/>
        </a:p>
      </dgm:t>
    </dgm:pt>
    <dgm:pt modelId="{192F5EF7-C7D3-456F-923C-F53BF35397AA}">
      <dgm:prSet phldrT="[Tekst]"/>
      <dgm:spPr/>
      <dgm:t>
        <a:bodyPr/>
        <a:lstStyle/>
        <a:p>
          <a:r>
            <a:rPr lang="pl-PL" b="1" i="1" dirty="0"/>
            <a:t>LUTY</a:t>
          </a:r>
        </a:p>
      </dgm:t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6618ABEA-1BBA-46E5-9B39-28EA9ABD5344}" type="parTrans" cxnId="{5EC28A2B-CC77-4C4C-A45D-D47FCDA8A28E}">
      <dgm:prSet/>
      <dgm:spPr/>
      <dgm:t>
        <a:bodyPr/>
        <a:lstStyle/>
        <a:p>
          <a:endParaRPr lang="pl-PL"/>
        </a:p>
      </dgm:t>
    </dgm:pt>
    <dgm:pt modelId="{097DA2D8-9A7B-4FD2-926E-BEF13ABB6A35}" type="sibTrans" cxnId="{5EC28A2B-CC77-4C4C-A45D-D47FCDA8A28E}">
      <dgm:prSet/>
      <dgm:spPr/>
      <dgm:t>
        <a:bodyPr/>
        <a:lstStyle/>
        <a:p>
          <a:endParaRPr lang="pl-PL"/>
        </a:p>
      </dgm:t>
    </dgm:pt>
    <dgm:pt modelId="{4558F2AC-F9D5-4F91-8888-7780D61B5B00}">
      <dgm:prSet/>
      <dgm:spPr/>
      <dgm:t>
        <a:bodyPr/>
        <a:lstStyle/>
        <a:p>
          <a:endParaRPr lang="pl-PL"/>
        </a:p>
      </dgm:t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3357E296-7203-4279-BC86-A7169CEB255A}" type="parTrans" cxnId="{6A4B7BAE-4045-47C7-8A5D-A1F4281B2CF4}">
      <dgm:prSet/>
      <dgm:spPr/>
      <dgm:t>
        <a:bodyPr/>
        <a:lstStyle/>
        <a:p>
          <a:endParaRPr lang="pl-PL"/>
        </a:p>
      </dgm:t>
    </dgm:pt>
    <dgm:pt modelId="{1F4A4533-B513-456B-BA5D-CE49E317EE23}" type="sibTrans" cxnId="{6A4B7BAE-4045-47C7-8A5D-A1F4281B2CF4}">
      <dgm:prSet/>
      <dgm:spPr/>
      <dgm:t>
        <a:bodyPr/>
        <a:lstStyle/>
        <a:p>
          <a:endParaRPr lang="pl-PL"/>
        </a:p>
      </dgm:t>
    </dgm:pt>
    <dgm:pt modelId="{787A0F56-2FF1-4343-BC15-78F8AA4A4E04}">
      <dgm:prSet/>
      <dgm:spPr/>
      <dgm:t>
        <a:bodyPr/>
        <a:lstStyle/>
        <a:p>
          <a:r>
            <a:rPr lang="pl-PL" b="1" i="1"/>
            <a:t>LISTOPAD</a:t>
          </a:r>
        </a:p>
      </dgm:t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21C9713C-2876-45FB-B9D6-F2CF587A429D}" type="parTrans" cxnId="{7632A11A-4B53-43E8-9E70-758F91F02409}">
      <dgm:prSet/>
      <dgm:spPr/>
      <dgm:t>
        <a:bodyPr/>
        <a:lstStyle/>
        <a:p>
          <a:endParaRPr lang="pl-PL"/>
        </a:p>
      </dgm:t>
    </dgm:pt>
    <dgm:pt modelId="{78F35417-42CC-43E2-97EC-64BDC49195BE}" type="sibTrans" cxnId="{7632A11A-4B53-43E8-9E70-758F91F02409}">
      <dgm:prSet/>
      <dgm:spPr/>
      <dgm:t>
        <a:bodyPr/>
        <a:lstStyle/>
        <a:p>
          <a:endParaRPr lang="pl-PL"/>
        </a:p>
      </dgm:t>
    </dgm:pt>
    <dgm:pt modelId="{647B7FC3-CFCB-45F0-A852-E6ADBD33E678}">
      <dgm:prSet/>
      <dgm:spPr/>
      <dgm:t>
        <a:bodyPr/>
        <a:lstStyle/>
        <a:p>
          <a:endParaRPr lang="pl-PL"/>
        </a:p>
      </dgm:t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95873F58-85B8-488F-AA81-6927DB71C353}" type="parTrans" cxnId="{7D663153-F046-4792-97D9-F06AB3939B37}">
      <dgm:prSet/>
      <dgm:spPr/>
      <dgm:t>
        <a:bodyPr/>
        <a:lstStyle/>
        <a:p>
          <a:endParaRPr lang="pl-PL"/>
        </a:p>
      </dgm:t>
    </dgm:pt>
    <dgm:pt modelId="{8BCCA6ED-676C-4F80-AE39-501E1DAA8293}" type="sibTrans" cxnId="{7D663153-F046-4792-97D9-F06AB3939B37}">
      <dgm:prSet/>
      <dgm:spPr/>
      <dgm:t>
        <a:bodyPr/>
        <a:lstStyle/>
        <a:p>
          <a:endParaRPr lang="pl-PL"/>
        </a:p>
      </dgm:t>
    </dgm:pt>
    <dgm:pt modelId="{4AD796D8-02DA-4D79-8F4F-D5FF22793BBA}">
      <dgm:prSet phldrT="[Tekst]"/>
      <dgm:spPr/>
      <dgm:t>
        <a:bodyPr/>
        <a:lstStyle/>
        <a:p>
          <a:endParaRPr lang="pl-PL"/>
        </a:p>
      </dgm:t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A49651F4-AA39-4385-A27C-3FE4205AFA73}" type="parTrans" cxnId="{17D8D2A2-0731-43F8-9354-4B03E18CB76B}">
      <dgm:prSet/>
      <dgm:spPr/>
      <dgm:t>
        <a:bodyPr/>
        <a:lstStyle/>
        <a:p>
          <a:endParaRPr lang="pl-PL"/>
        </a:p>
      </dgm:t>
    </dgm:pt>
    <dgm:pt modelId="{B2BCC81D-75EC-4221-A4F9-4268FF580751}" type="sibTrans" cxnId="{17D8D2A2-0731-43F8-9354-4B03E18CB76B}">
      <dgm:prSet/>
      <dgm:spPr/>
      <dgm:t>
        <a:bodyPr/>
        <a:lstStyle/>
        <a:p>
          <a:endParaRPr lang="pl-PL"/>
        </a:p>
      </dgm:t>
    </dgm:pt>
    <dgm:pt modelId="{AC4C3294-842C-4510-8AC1-3F04C14FD859}">
      <dgm:prSet phldrT="[Tekst]"/>
      <dgm:spPr/>
      <dgm:t>
        <a:bodyPr/>
        <a:lstStyle/>
        <a:p>
          <a:endParaRPr lang="pl-PL"/>
        </a:p>
      </dgm:t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6EE2FA12-EA8D-4545-BF08-AE4F57FFC7FA}" type="parTrans" cxnId="{211FB2B0-A1AB-4FD1-8821-9A496D5747DE}">
      <dgm:prSet/>
      <dgm:spPr/>
      <dgm:t>
        <a:bodyPr/>
        <a:lstStyle/>
        <a:p>
          <a:endParaRPr lang="pl-PL"/>
        </a:p>
      </dgm:t>
    </dgm:pt>
    <dgm:pt modelId="{9E61B41D-BE45-483A-A3CF-E5C1CB6995ED}" type="sibTrans" cxnId="{211FB2B0-A1AB-4FD1-8821-9A496D5747DE}">
      <dgm:prSet/>
      <dgm:spPr/>
      <dgm:t>
        <a:bodyPr/>
        <a:lstStyle/>
        <a:p>
          <a:endParaRPr lang="pl-PL"/>
        </a:p>
      </dgm:t>
    </dgm:pt>
    <dgm:pt modelId="{2010F980-7A58-4D3B-93B4-65C3D65C8DD0}">
      <dgm:prSet phldrT="[Tekst]"/>
      <dgm:spPr/>
      <dgm:t>
        <a:bodyPr/>
        <a:lstStyle/>
        <a:p>
          <a:endParaRPr lang="pl-PL"/>
        </a:p>
      </dgm:t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20454C2C-8448-4627-8B9F-E2203B242DAA}" type="parTrans" cxnId="{7645C2C5-83D7-4680-9947-F55F67FFBAA1}">
      <dgm:prSet/>
      <dgm:spPr/>
      <dgm:t>
        <a:bodyPr/>
        <a:lstStyle/>
        <a:p>
          <a:endParaRPr lang="pl-PL"/>
        </a:p>
      </dgm:t>
    </dgm:pt>
    <dgm:pt modelId="{DFAA6E5E-4394-491C-B4C8-D010539CDB33}" type="sibTrans" cxnId="{7645C2C5-83D7-4680-9947-F55F67FFBAA1}">
      <dgm:prSet/>
      <dgm:spPr/>
      <dgm:t>
        <a:bodyPr/>
        <a:lstStyle/>
        <a:p>
          <a:endParaRPr lang="pl-PL"/>
        </a:p>
      </dgm:t>
    </dgm:pt>
    <dgm:pt modelId="{8A53D28F-2AE9-4E85-87AC-19DDC7082FE1}">
      <dgm:prSet phldrT="[Tekst]"/>
      <dgm:spPr/>
      <dgm:t>
        <a:bodyPr/>
        <a:lstStyle/>
        <a:p>
          <a:endParaRPr lang="pl-PL"/>
        </a:p>
      </dgm:t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818A1F34-010B-4B9C-8FC9-66B4AF326C7D}" type="parTrans" cxnId="{203FA9C3-9E93-456A-A147-CB85AC292F44}">
      <dgm:prSet/>
      <dgm:spPr/>
      <dgm:t>
        <a:bodyPr/>
        <a:lstStyle/>
        <a:p>
          <a:endParaRPr lang="pl-PL"/>
        </a:p>
      </dgm:t>
    </dgm:pt>
    <dgm:pt modelId="{0EBB474E-D798-4E59-A5D6-E527C06BD66B}" type="sibTrans" cxnId="{203FA9C3-9E93-456A-A147-CB85AC292F44}">
      <dgm:prSet/>
      <dgm:spPr/>
      <dgm:t>
        <a:bodyPr/>
        <a:lstStyle/>
        <a:p>
          <a:endParaRPr lang="pl-PL"/>
        </a:p>
      </dgm:t>
    </dgm:pt>
    <dgm:pt modelId="{F4BCFA87-8E96-4F91-8CCC-2F64B7E681DB}">
      <dgm:prSet phldrT="[Tekst]"/>
      <dgm:spPr/>
      <dgm:t>
        <a:bodyPr/>
        <a:lstStyle/>
        <a:p>
          <a:r>
            <a:rPr lang="pl-PL" b="1" i="1" dirty="0"/>
            <a:t>WRZESIEŃ</a:t>
          </a:r>
        </a:p>
      </dgm:t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681F9077-A848-4693-9CBC-7BA421207454}" type="sibTrans" cxnId="{F55DF13A-C6D4-45BA-91E9-D8DFDEA04590}">
      <dgm:prSet/>
      <dgm:spPr/>
      <dgm:t>
        <a:bodyPr/>
        <a:lstStyle/>
        <a:p>
          <a:endParaRPr lang="pl-PL"/>
        </a:p>
      </dgm:t>
    </dgm:pt>
    <dgm:pt modelId="{8A9FFD04-004A-4223-B002-99EB7AFD5EF1}" type="parTrans" cxnId="{F55DF13A-C6D4-45BA-91E9-D8DFDEA04590}">
      <dgm:prSet/>
      <dgm:spPr/>
      <dgm:t>
        <a:bodyPr/>
        <a:lstStyle/>
        <a:p>
          <a:endParaRPr lang="pl-PL"/>
        </a:p>
      </dgm:t>
    </dgm:pt>
    <dgm:pt modelId="{417B18AF-7B97-4DDA-8C6C-E06BAB32D086}" type="pres">
      <dgm:prSet presAssocID="{BE8913CB-E56B-47D3-9983-FFA87963BD3B}" presName="Name0" presStyleCnt="0">
        <dgm:presLayoutVars>
          <dgm:dir/>
        </dgm:presLayoutVars>
      </dgm:prSet>
      <dgm:spPr/>
    </dgm:pt>
    <dgm:pt modelId="{2089A5AA-9DBB-4096-92FB-74FE771FE35C}" type="pres">
      <dgm:prSet presAssocID="{192F5EF7-C7D3-456F-923C-F53BF35397AA}" presName="parComposite" presStyleCnt="0"/>
      <dgm:spPr/>
    </dgm:pt>
    <dgm:pt modelId="{44271E86-E504-4D51-A5F6-A95F683D0589}" type="pres">
      <dgm:prSet presAssocID="{192F5EF7-C7D3-456F-923C-F53BF35397AA}" presName="parBigCircle" presStyleLbl="node0" presStyleIdx="0" presStyleCnt="4"/>
      <dgm:spPr>
        <a:solidFill>
          <a:srgbClr val="CC0099"/>
        </a:solidFill>
      </dgm:spPr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55C105BE-B8E4-4A19-BCD8-A5DCB841629E}" type="pres">
      <dgm:prSet presAssocID="{192F5EF7-C7D3-456F-923C-F53BF35397AA}" presName="parTx" presStyleLbl="revTx" presStyleIdx="0" presStyleCnt="18"/>
      <dgm:spPr/>
    </dgm:pt>
    <dgm:pt modelId="{54CB35EC-C7AC-4ABD-8372-0EEBFDC204D0}" type="pres">
      <dgm:prSet presAssocID="{192F5EF7-C7D3-456F-923C-F53BF35397AA}" presName="bSpace" presStyleCnt="0"/>
      <dgm:spPr/>
    </dgm:pt>
    <dgm:pt modelId="{49E0DCCE-1B78-4214-A067-3E770068FBC7}" type="pres">
      <dgm:prSet presAssocID="{192F5EF7-C7D3-456F-923C-F53BF35397AA}" presName="parBackupNorm" presStyleCnt="0"/>
      <dgm:spPr/>
    </dgm:pt>
    <dgm:pt modelId="{A9380895-766C-45B4-AC76-059FEB94FF49}" type="pres">
      <dgm:prSet presAssocID="{097DA2D8-9A7B-4FD2-926E-BEF13ABB6A35}" presName="parSpace" presStyleCnt="0"/>
      <dgm:spPr/>
    </dgm:pt>
    <dgm:pt modelId="{9E29B6EC-2DDA-4E5B-9751-577ED76AA51B}" type="pres">
      <dgm:prSet presAssocID="{4AD796D8-02DA-4D79-8F4F-D5FF22793BBA}" presName="desBackupLeftNorm" presStyleCnt="0"/>
      <dgm:spPr/>
    </dgm:pt>
    <dgm:pt modelId="{FD1F218F-ECC5-43DB-BD9D-5083C79417C3}" type="pres">
      <dgm:prSet presAssocID="{4AD796D8-02DA-4D79-8F4F-D5FF22793BBA}" presName="desComposite" presStyleCnt="0"/>
      <dgm:spPr/>
    </dgm:pt>
    <dgm:pt modelId="{B7BE23D2-9FAC-4161-9DE6-B3D6C0C0F34D}" type="pres">
      <dgm:prSet presAssocID="{4AD796D8-02DA-4D79-8F4F-D5FF22793BBA}" presName="desCircle" presStyleLbl="node1" presStyleIdx="0" presStyleCnt="7"/>
      <dgm:spPr>
        <a:solidFill>
          <a:schemeClr val="bg1">
            <a:lumMod val="75000"/>
          </a:schemeClr>
        </a:solidFill>
      </dgm:spPr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6A39DF79-7B7D-473F-897D-9C1B1460F5F2}" type="pres">
      <dgm:prSet presAssocID="{4AD796D8-02DA-4D79-8F4F-D5FF22793BBA}" presName="chTx" presStyleLbl="revTx" presStyleIdx="1" presStyleCnt="18"/>
      <dgm:spPr/>
    </dgm:pt>
    <dgm:pt modelId="{11F3D555-A9B1-4602-BDA7-8866B45AA56D}" type="pres">
      <dgm:prSet presAssocID="{4AD796D8-02DA-4D79-8F4F-D5FF22793BBA}" presName="desTx" presStyleLbl="revTx" presStyleIdx="2" presStyleCnt="18">
        <dgm:presLayoutVars>
          <dgm:bulletEnabled val="1"/>
        </dgm:presLayoutVars>
      </dgm:prSet>
      <dgm:spPr/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D26BFD9F-47B0-4F2B-968E-377E43F9F7AD}" type="pres">
      <dgm:prSet presAssocID="{4AD796D8-02DA-4D79-8F4F-D5FF22793BBA}" presName="desBackupRightNorm" presStyleCnt="0"/>
      <dgm:spPr/>
    </dgm:pt>
    <dgm:pt modelId="{2AC54240-F2EB-455C-A5EC-674B9C715FC5}" type="pres">
      <dgm:prSet presAssocID="{B2BCC81D-75EC-4221-A4F9-4268FF580751}" presName="desSpace" presStyleCnt="0"/>
      <dgm:spPr/>
    </dgm:pt>
    <dgm:pt modelId="{294E38F7-7EBC-439F-BAD4-D01CC10F5191}" type="pres">
      <dgm:prSet presAssocID="{AC4C3294-842C-4510-8AC1-3F04C14FD859}" presName="desBackupLeftNorm" presStyleCnt="0"/>
      <dgm:spPr/>
    </dgm:pt>
    <dgm:pt modelId="{065E2EB0-31A7-45FD-917A-7CCDB29BB2F6}" type="pres">
      <dgm:prSet presAssocID="{AC4C3294-842C-4510-8AC1-3F04C14FD859}" presName="desComposite" presStyleCnt="0"/>
      <dgm:spPr/>
    </dgm:pt>
    <dgm:pt modelId="{4CE5F8A5-7649-4DB5-9E79-F8EC23FC5B42}" type="pres">
      <dgm:prSet presAssocID="{AC4C3294-842C-4510-8AC1-3F04C14FD859}" presName="desCircle" presStyleLbl="node1" presStyleIdx="1" presStyleCnt="7"/>
      <dgm:spPr>
        <a:solidFill>
          <a:schemeClr val="bg1">
            <a:lumMod val="75000"/>
          </a:schemeClr>
        </a:solidFill>
      </dgm:spPr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CA37AE3C-9D15-483B-9E8F-FA72C9B49965}" type="pres">
      <dgm:prSet presAssocID="{AC4C3294-842C-4510-8AC1-3F04C14FD859}" presName="chTx" presStyleLbl="revTx" presStyleIdx="3" presStyleCnt="18"/>
      <dgm:spPr/>
    </dgm:pt>
    <dgm:pt modelId="{1B58922D-076F-4E8A-89A0-A841E8C97535}" type="pres">
      <dgm:prSet presAssocID="{AC4C3294-842C-4510-8AC1-3F04C14FD859}" presName="desTx" presStyleLbl="revTx" presStyleIdx="4" presStyleCnt="18">
        <dgm:presLayoutVars>
          <dgm:bulletEnabled val="1"/>
        </dgm:presLayoutVars>
      </dgm:prSet>
      <dgm:spPr/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AC639A3A-51D5-4D4B-8C38-C3D67B4905DC}" type="pres">
      <dgm:prSet presAssocID="{AC4C3294-842C-4510-8AC1-3F04C14FD859}" presName="desBackupRightNorm" presStyleCnt="0"/>
      <dgm:spPr/>
    </dgm:pt>
    <dgm:pt modelId="{26DF8578-68F7-4C60-94A6-D20C9AA7AC9E}" type="pres">
      <dgm:prSet presAssocID="{9E61B41D-BE45-483A-A3CF-E5C1CB6995ED}" presName="desSpace" presStyleCnt="0"/>
      <dgm:spPr/>
    </dgm:pt>
    <dgm:pt modelId="{5B755A96-01D6-4625-8692-01C4A4E12749}" type="pres">
      <dgm:prSet presAssocID="{C75E7F8B-6E4A-428A-8A03-DE918B5A014C}" presName="parComposite" presStyleCnt="0"/>
      <dgm:spPr/>
    </dgm:pt>
    <dgm:pt modelId="{A3CA000A-A5DB-476F-A12D-70FE0619BC50}" type="pres">
      <dgm:prSet presAssocID="{C75E7F8B-6E4A-428A-8A03-DE918B5A014C}" presName="parBigCircle" presStyleLbl="node0" presStyleIdx="1" presStyleCnt="4"/>
      <dgm:spPr>
        <a:solidFill>
          <a:srgbClr val="CC0099"/>
        </a:solidFill>
      </dgm:spPr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398DEA10-2228-4198-AB65-228621DBCCA5}" type="pres">
      <dgm:prSet presAssocID="{C75E7F8B-6E4A-428A-8A03-DE918B5A014C}" presName="parTx" presStyleLbl="revTx" presStyleIdx="5" presStyleCnt="18"/>
      <dgm:spPr/>
    </dgm:pt>
    <dgm:pt modelId="{23216520-ACB6-4F29-9CD8-F3F53D06E38C}" type="pres">
      <dgm:prSet presAssocID="{C75E7F8B-6E4A-428A-8A03-DE918B5A014C}" presName="bSpace" presStyleCnt="0"/>
      <dgm:spPr/>
    </dgm:pt>
    <dgm:pt modelId="{50CBA461-85D4-44D4-AA58-7FFD11322FD0}" type="pres">
      <dgm:prSet presAssocID="{C75E7F8B-6E4A-428A-8A03-DE918B5A014C}" presName="parBackupNorm" presStyleCnt="0"/>
      <dgm:spPr/>
    </dgm:pt>
    <dgm:pt modelId="{C7A27848-EE4A-4651-94C7-139FED34054A}" type="pres">
      <dgm:prSet presAssocID="{1E8FD2C5-8CEB-423E-8E5F-96BB8128EBFD}" presName="parSpace" presStyleCnt="0"/>
      <dgm:spPr/>
    </dgm:pt>
    <dgm:pt modelId="{6366F499-5DC9-4111-8D28-5DA7D8819646}" type="pres">
      <dgm:prSet presAssocID="{802B10B7-62C0-488B-A559-25838F091BBE}" presName="desBackupLeftNorm" presStyleCnt="0"/>
      <dgm:spPr/>
    </dgm:pt>
    <dgm:pt modelId="{642F60D3-778B-4617-AAD3-1007457E902A}" type="pres">
      <dgm:prSet presAssocID="{802B10B7-62C0-488B-A559-25838F091BBE}" presName="desComposite" presStyleCnt="0"/>
      <dgm:spPr/>
    </dgm:pt>
    <dgm:pt modelId="{6E0025D5-89D7-4D6D-BE8C-216B924558C3}" type="pres">
      <dgm:prSet presAssocID="{802B10B7-62C0-488B-A559-25838F091BBE}" presName="desCircle" presStyleLbl="node1" presStyleIdx="2" presStyleCnt="7"/>
      <dgm:spPr>
        <a:solidFill>
          <a:schemeClr val="bg1">
            <a:lumMod val="75000"/>
          </a:schemeClr>
        </a:solidFill>
      </dgm:spPr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A7BE9B65-2FED-4668-B961-29B09D77E4AB}" type="pres">
      <dgm:prSet presAssocID="{802B10B7-62C0-488B-A559-25838F091BBE}" presName="chTx" presStyleLbl="revTx" presStyleIdx="6" presStyleCnt="18"/>
      <dgm:spPr/>
    </dgm:pt>
    <dgm:pt modelId="{FC13B3F5-2F74-45EB-9008-5B10E853D600}" type="pres">
      <dgm:prSet presAssocID="{802B10B7-62C0-488B-A559-25838F091BBE}" presName="desTx" presStyleLbl="revTx" presStyleIdx="7" presStyleCnt="18">
        <dgm:presLayoutVars>
          <dgm:bulletEnabled val="1"/>
        </dgm:presLayoutVars>
      </dgm:prSet>
      <dgm:spPr/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E2C8D6E5-03E4-426A-882E-2DC8DBD24E1C}" type="pres">
      <dgm:prSet presAssocID="{802B10B7-62C0-488B-A559-25838F091BBE}" presName="desBackupRightNorm" presStyleCnt="0"/>
      <dgm:spPr/>
    </dgm:pt>
    <dgm:pt modelId="{91084AD9-3E02-414A-BA5B-012F35CF8A24}" type="pres">
      <dgm:prSet presAssocID="{05895860-8534-453D-8B42-1233A09AC59D}" presName="desSpace" presStyleCnt="0"/>
      <dgm:spPr/>
    </dgm:pt>
    <dgm:pt modelId="{0CF053E6-49C2-48C2-9E54-6EE327F7E345}" type="pres">
      <dgm:prSet presAssocID="{8A53D28F-2AE9-4E85-87AC-19DDC7082FE1}" presName="desBackupLeftNorm" presStyleCnt="0"/>
      <dgm:spPr/>
    </dgm:pt>
    <dgm:pt modelId="{EA3874EB-D4A7-42EA-A0AA-9F3DA6B3337B}" type="pres">
      <dgm:prSet presAssocID="{8A53D28F-2AE9-4E85-87AC-19DDC7082FE1}" presName="desComposite" presStyleCnt="0"/>
      <dgm:spPr/>
    </dgm:pt>
    <dgm:pt modelId="{BDB2EE73-1521-4E0A-8A69-E8B8EEDE40EA}" type="pres">
      <dgm:prSet presAssocID="{8A53D28F-2AE9-4E85-87AC-19DDC7082FE1}" presName="desCircle" presStyleLbl="node1" presStyleIdx="3" presStyleCnt="7"/>
      <dgm:spPr>
        <a:solidFill>
          <a:schemeClr val="bg1">
            <a:lumMod val="75000"/>
          </a:schemeClr>
        </a:solidFill>
      </dgm:spPr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E920C7C8-FC56-4B5B-AD98-CE09F3B3F494}" type="pres">
      <dgm:prSet presAssocID="{8A53D28F-2AE9-4E85-87AC-19DDC7082FE1}" presName="chTx" presStyleLbl="revTx" presStyleIdx="8" presStyleCnt="18"/>
      <dgm:spPr/>
    </dgm:pt>
    <dgm:pt modelId="{1DCA1D12-195A-4A40-96B3-BA7730E7BADC}" type="pres">
      <dgm:prSet presAssocID="{8A53D28F-2AE9-4E85-87AC-19DDC7082FE1}" presName="desTx" presStyleLbl="revTx" presStyleIdx="9" presStyleCnt="18">
        <dgm:presLayoutVars>
          <dgm:bulletEnabled val="1"/>
        </dgm:presLayoutVars>
      </dgm:prSet>
      <dgm:spPr/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5D1B97B0-5898-4CA5-9853-B1458D9BBB7C}" type="pres">
      <dgm:prSet presAssocID="{8A53D28F-2AE9-4E85-87AC-19DDC7082FE1}" presName="desBackupRightNorm" presStyleCnt="0"/>
      <dgm:spPr/>
    </dgm:pt>
    <dgm:pt modelId="{DD94902F-C451-40C5-A0C3-561E865215A2}" type="pres">
      <dgm:prSet presAssocID="{0EBB474E-D798-4E59-A5D6-E527C06BD66B}" presName="desSpace" presStyleCnt="0"/>
      <dgm:spPr/>
    </dgm:pt>
    <dgm:pt modelId="{49028E8D-21D8-4E6E-9131-CF64843BE8CA}" type="pres">
      <dgm:prSet presAssocID="{2010F980-7A58-4D3B-93B4-65C3D65C8DD0}" presName="desBackupLeftNorm" presStyleCnt="0"/>
      <dgm:spPr/>
    </dgm:pt>
    <dgm:pt modelId="{C763568E-CA6F-4A9B-B4FD-04AC69CDB71E}" type="pres">
      <dgm:prSet presAssocID="{2010F980-7A58-4D3B-93B4-65C3D65C8DD0}" presName="desComposite" presStyleCnt="0"/>
      <dgm:spPr/>
    </dgm:pt>
    <dgm:pt modelId="{DFD1B633-0978-4CF9-AEF1-8B49CAC43FB5}" type="pres">
      <dgm:prSet presAssocID="{2010F980-7A58-4D3B-93B4-65C3D65C8DD0}" presName="desCircle" presStyleLbl="node1" presStyleIdx="4" presStyleCnt="7"/>
      <dgm:spPr>
        <a:solidFill>
          <a:schemeClr val="bg1">
            <a:lumMod val="75000"/>
          </a:schemeClr>
        </a:solidFill>
      </dgm:spPr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7433861F-9491-4B0B-AB80-852046C57134}" type="pres">
      <dgm:prSet presAssocID="{2010F980-7A58-4D3B-93B4-65C3D65C8DD0}" presName="chTx" presStyleLbl="revTx" presStyleIdx="10" presStyleCnt="18"/>
      <dgm:spPr/>
    </dgm:pt>
    <dgm:pt modelId="{108F744C-48E1-401A-8D70-D7D895688F7B}" type="pres">
      <dgm:prSet presAssocID="{2010F980-7A58-4D3B-93B4-65C3D65C8DD0}" presName="desTx" presStyleLbl="revTx" presStyleIdx="11" presStyleCnt="18">
        <dgm:presLayoutVars>
          <dgm:bulletEnabled val="1"/>
        </dgm:presLayoutVars>
      </dgm:prSet>
      <dgm:spPr/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A2F9B419-31A5-40C7-A2BF-08D41D971747}" type="pres">
      <dgm:prSet presAssocID="{2010F980-7A58-4D3B-93B4-65C3D65C8DD0}" presName="desBackupRightNorm" presStyleCnt="0"/>
      <dgm:spPr/>
    </dgm:pt>
    <dgm:pt modelId="{3F927E4A-921C-4B35-955B-9A9789219F55}" type="pres">
      <dgm:prSet presAssocID="{DFAA6E5E-4394-491C-B4C8-D010539CDB33}" presName="desSpace" presStyleCnt="0"/>
      <dgm:spPr/>
    </dgm:pt>
    <dgm:pt modelId="{A43950C5-E347-4D5C-B0EA-DB1179CF4641}" type="pres">
      <dgm:prSet presAssocID="{F4BCFA87-8E96-4F91-8CCC-2F64B7E681DB}" presName="parComposite" presStyleCnt="0"/>
      <dgm:spPr/>
    </dgm:pt>
    <dgm:pt modelId="{942CA7E8-CF78-49B9-93DD-BEAA9123721D}" type="pres">
      <dgm:prSet presAssocID="{F4BCFA87-8E96-4F91-8CCC-2F64B7E681DB}" presName="parBigCircle" presStyleLbl="node0" presStyleIdx="2" presStyleCnt="4"/>
      <dgm:spPr>
        <a:solidFill>
          <a:srgbClr val="CC0099"/>
        </a:solidFill>
      </dgm:spPr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56178DF7-B415-444C-BB26-9EEF5B77C6D6}" type="pres">
      <dgm:prSet presAssocID="{F4BCFA87-8E96-4F91-8CCC-2F64B7E681DB}" presName="parTx" presStyleLbl="revTx" presStyleIdx="12" presStyleCnt="18"/>
      <dgm:spPr/>
    </dgm:pt>
    <dgm:pt modelId="{C820804B-C3DA-4044-BBDB-67487E038271}" type="pres">
      <dgm:prSet presAssocID="{F4BCFA87-8E96-4F91-8CCC-2F64B7E681DB}" presName="bSpace" presStyleCnt="0"/>
      <dgm:spPr/>
    </dgm:pt>
    <dgm:pt modelId="{6B0A8DB7-D8B4-42DF-AF1C-3D8BA8222DF0}" type="pres">
      <dgm:prSet presAssocID="{F4BCFA87-8E96-4F91-8CCC-2F64B7E681DB}" presName="parBackupNorm" presStyleCnt="0"/>
      <dgm:spPr/>
    </dgm:pt>
    <dgm:pt modelId="{64963442-3B32-432C-AF7D-71AB9243CD65}" type="pres">
      <dgm:prSet presAssocID="{681F9077-A848-4693-9CBC-7BA421207454}" presName="parSpace" presStyleCnt="0"/>
      <dgm:spPr/>
    </dgm:pt>
    <dgm:pt modelId="{1E41CE9C-7774-4A7A-AE76-52408CC54727}" type="pres">
      <dgm:prSet presAssocID="{4558F2AC-F9D5-4F91-8888-7780D61B5B00}" presName="desBackupLeftNorm" presStyleCnt="0"/>
      <dgm:spPr/>
    </dgm:pt>
    <dgm:pt modelId="{111C943E-9A77-4777-9E7D-12DE487EE085}" type="pres">
      <dgm:prSet presAssocID="{4558F2AC-F9D5-4F91-8888-7780D61B5B00}" presName="desComposite" presStyleCnt="0"/>
      <dgm:spPr/>
    </dgm:pt>
    <dgm:pt modelId="{9BC60388-A53A-4F73-996D-5A6BA0F87BB1}" type="pres">
      <dgm:prSet presAssocID="{4558F2AC-F9D5-4F91-8888-7780D61B5B00}" presName="desCircle" presStyleLbl="node1" presStyleIdx="5" presStyleCnt="7"/>
      <dgm:spPr>
        <a:solidFill>
          <a:schemeClr val="bg1">
            <a:lumMod val="75000"/>
          </a:schemeClr>
        </a:solidFill>
      </dgm:spPr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0FE5DFC1-F002-44AD-AEF5-5A0004EB6A18}" type="pres">
      <dgm:prSet presAssocID="{4558F2AC-F9D5-4F91-8888-7780D61B5B00}" presName="chTx" presStyleLbl="revTx" presStyleIdx="13" presStyleCnt="18"/>
      <dgm:spPr/>
    </dgm:pt>
    <dgm:pt modelId="{1F727A90-8C03-45EE-A398-60C5CC49D4A9}" type="pres">
      <dgm:prSet presAssocID="{4558F2AC-F9D5-4F91-8888-7780D61B5B00}" presName="desTx" presStyleLbl="revTx" presStyleIdx="14" presStyleCnt="18">
        <dgm:presLayoutVars>
          <dgm:bulletEnabled val="1"/>
        </dgm:presLayoutVars>
      </dgm:prSet>
      <dgm:spPr/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D2411EF4-3622-4033-9D6E-8E8C4A7CD64A}" type="pres">
      <dgm:prSet presAssocID="{4558F2AC-F9D5-4F91-8888-7780D61B5B00}" presName="desBackupRightNorm" presStyleCnt="0"/>
      <dgm:spPr/>
    </dgm:pt>
    <dgm:pt modelId="{4EB8EA8E-DA5D-4091-9AB2-AA01CC8C9E11}" type="pres">
      <dgm:prSet presAssocID="{1F4A4533-B513-456B-BA5D-CE49E317EE23}" presName="desSpace" presStyleCnt="0"/>
      <dgm:spPr/>
    </dgm:pt>
    <dgm:pt modelId="{7A467E11-3E54-4DA3-9FFE-1F35E262E694}" type="pres">
      <dgm:prSet presAssocID="{787A0F56-2FF1-4343-BC15-78F8AA4A4E04}" presName="parComposite" presStyleCnt="0"/>
      <dgm:spPr/>
    </dgm:pt>
    <dgm:pt modelId="{ADD4EC0E-DB42-4574-B4B9-912571D151A9}" type="pres">
      <dgm:prSet presAssocID="{787A0F56-2FF1-4343-BC15-78F8AA4A4E04}" presName="parBigCircle" presStyleLbl="node0" presStyleIdx="3" presStyleCnt="4"/>
      <dgm:spPr>
        <a:solidFill>
          <a:srgbClr val="CC0099"/>
        </a:solidFill>
      </dgm:spPr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A5F3695F-5000-4ADE-813D-71E3F73E1769}" type="pres">
      <dgm:prSet presAssocID="{787A0F56-2FF1-4343-BC15-78F8AA4A4E04}" presName="parTx" presStyleLbl="revTx" presStyleIdx="15" presStyleCnt="18"/>
      <dgm:spPr/>
    </dgm:pt>
    <dgm:pt modelId="{A9E51105-214D-4CFD-96AE-885822839B20}" type="pres">
      <dgm:prSet presAssocID="{787A0F56-2FF1-4343-BC15-78F8AA4A4E04}" presName="bSpace" presStyleCnt="0"/>
      <dgm:spPr/>
    </dgm:pt>
    <dgm:pt modelId="{0FE3059D-F8B0-48ED-B212-F0D061B43A35}" type="pres">
      <dgm:prSet presAssocID="{787A0F56-2FF1-4343-BC15-78F8AA4A4E04}" presName="parBackupNorm" presStyleCnt="0"/>
      <dgm:spPr/>
    </dgm:pt>
    <dgm:pt modelId="{5A040A5F-ADE5-4D7A-BCBB-DF89892D740C}" type="pres">
      <dgm:prSet presAssocID="{78F35417-42CC-43E2-97EC-64BDC49195BE}" presName="parSpace" presStyleCnt="0"/>
      <dgm:spPr/>
    </dgm:pt>
    <dgm:pt modelId="{1121C93D-1112-475C-A806-64204A7CEE29}" type="pres">
      <dgm:prSet presAssocID="{647B7FC3-CFCB-45F0-A852-E6ADBD33E678}" presName="desBackupLeftNorm" presStyleCnt="0"/>
      <dgm:spPr/>
    </dgm:pt>
    <dgm:pt modelId="{167F9E20-5142-4948-BE9F-FD1AEDB6C465}" type="pres">
      <dgm:prSet presAssocID="{647B7FC3-CFCB-45F0-A852-E6ADBD33E678}" presName="desComposite" presStyleCnt="0"/>
      <dgm:spPr/>
    </dgm:pt>
    <dgm:pt modelId="{BAF7132C-8DB0-4E0D-8A76-30298F49E1DB}" type="pres">
      <dgm:prSet presAssocID="{647B7FC3-CFCB-45F0-A852-E6ADBD33E678}" presName="desCircle" presStyleLbl="node1" presStyleIdx="6" presStyleCnt="7"/>
      <dgm:spPr>
        <a:solidFill>
          <a:schemeClr val="bg1">
            <a:lumMod val="75000"/>
          </a:schemeClr>
        </a:solidFill>
      </dgm:spPr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7900F739-B8A0-40DE-BBB3-B01A47D0649E}" type="pres">
      <dgm:prSet presAssocID="{647B7FC3-CFCB-45F0-A852-E6ADBD33E678}" presName="chTx" presStyleLbl="revTx" presStyleIdx="16" presStyleCnt="18"/>
      <dgm:spPr/>
    </dgm:pt>
    <dgm:pt modelId="{D1E035EC-E60B-4D79-BF5F-5D7EA205A2A2}" type="pres">
      <dgm:prSet presAssocID="{647B7FC3-CFCB-45F0-A852-E6ADBD33E678}" presName="desTx" presStyleLbl="revTx" presStyleIdx="17" presStyleCnt="18">
        <dgm:presLayoutVars>
          <dgm:bulletEnabled val="1"/>
        </dgm:presLayoutVars>
      </dgm:prSet>
      <dgm:spPr/>
      <dgm:extLst>
        <a:ext uri="{E40237B7-FDA0-4F09-8148-C483321AD2D9}">
          <dgm14:cNvPr xmlns:dgm14="http://schemas.microsoft.com/office/drawing/2010/diagram" id="0" name="" descr="Wykres przedstawiający planowany harmonogram posiedzeń KM FERC: planowane I posiedzenie - luty, II posiedzenie - maj, III posiedzenie - wrzesień, IV posiedzenie - listopad. "/>
        </a:ext>
      </dgm:extLst>
    </dgm:pt>
    <dgm:pt modelId="{EAE06E42-74B4-4526-87BF-7229840CEA13}" type="pres">
      <dgm:prSet presAssocID="{647B7FC3-CFCB-45F0-A852-E6ADBD33E678}" presName="desBackupRightNorm" presStyleCnt="0"/>
      <dgm:spPr/>
    </dgm:pt>
    <dgm:pt modelId="{87A32C38-7D00-4BA0-ACE2-7727012C2B01}" type="pres">
      <dgm:prSet presAssocID="{8BCCA6ED-676C-4F80-AE39-501E1DAA8293}" presName="desSpace" presStyleCnt="0"/>
      <dgm:spPr/>
    </dgm:pt>
  </dgm:ptLst>
  <dgm:cxnLst>
    <dgm:cxn modelId="{F1267F02-CEE6-48EA-9660-F508C618054B}" type="presOf" srcId="{8A53D28F-2AE9-4E85-87AC-19DDC7082FE1}" destId="{E920C7C8-FC56-4B5B-AD98-CE09F3B3F494}" srcOrd="0" destOrd="0" presId="urn:microsoft.com/office/officeart/2008/layout/CircleAccentTimeline"/>
    <dgm:cxn modelId="{7632A11A-4B53-43E8-9E70-758F91F02409}" srcId="{BE8913CB-E56B-47D3-9983-FFA87963BD3B}" destId="{787A0F56-2FF1-4343-BC15-78F8AA4A4E04}" srcOrd="3" destOrd="0" parTransId="{21C9713C-2876-45FB-B9D6-F2CF587A429D}" sibTransId="{78F35417-42CC-43E2-97EC-64BDC49195BE}"/>
    <dgm:cxn modelId="{A7D3CB21-CE35-4ED6-A8F5-6474E1CFE41C}" type="presOf" srcId="{4558F2AC-F9D5-4F91-8888-7780D61B5B00}" destId="{0FE5DFC1-F002-44AD-AEF5-5A0004EB6A18}" srcOrd="0" destOrd="0" presId="urn:microsoft.com/office/officeart/2008/layout/CircleAccentTimeline"/>
    <dgm:cxn modelId="{79367626-C936-445D-A37F-C10B4944D63A}" type="presOf" srcId="{F4BCFA87-8E96-4F91-8CCC-2F64B7E681DB}" destId="{56178DF7-B415-444C-BB26-9EEF5B77C6D6}" srcOrd="0" destOrd="0" presId="urn:microsoft.com/office/officeart/2008/layout/CircleAccentTimeline"/>
    <dgm:cxn modelId="{C2C2EE27-8FB5-4D1E-AFBB-02C5C319DCFF}" type="presOf" srcId="{647B7FC3-CFCB-45F0-A852-E6ADBD33E678}" destId="{7900F739-B8A0-40DE-BBB3-B01A47D0649E}" srcOrd="0" destOrd="0" presId="urn:microsoft.com/office/officeart/2008/layout/CircleAccentTimeline"/>
    <dgm:cxn modelId="{5EC28A2B-CC77-4C4C-A45D-D47FCDA8A28E}" srcId="{BE8913CB-E56B-47D3-9983-FFA87963BD3B}" destId="{192F5EF7-C7D3-456F-923C-F53BF35397AA}" srcOrd="0" destOrd="0" parTransId="{6618ABEA-1BBA-46E5-9B39-28EA9ABD5344}" sibTransId="{097DA2D8-9A7B-4FD2-926E-BEF13ABB6A35}"/>
    <dgm:cxn modelId="{F55DF13A-C6D4-45BA-91E9-D8DFDEA04590}" srcId="{BE8913CB-E56B-47D3-9983-FFA87963BD3B}" destId="{F4BCFA87-8E96-4F91-8CCC-2F64B7E681DB}" srcOrd="2" destOrd="0" parTransId="{8A9FFD04-004A-4223-B002-99EB7AFD5EF1}" sibTransId="{681F9077-A848-4693-9CBC-7BA421207454}"/>
    <dgm:cxn modelId="{DEEAC45D-514D-40D8-911B-A3141B8535D6}" type="presOf" srcId="{BE8913CB-E56B-47D3-9983-FFA87963BD3B}" destId="{417B18AF-7B97-4DDA-8C6C-E06BAB32D086}" srcOrd="0" destOrd="0" presId="urn:microsoft.com/office/officeart/2008/layout/CircleAccentTimeline"/>
    <dgm:cxn modelId="{7D663153-F046-4792-97D9-F06AB3939B37}" srcId="{787A0F56-2FF1-4343-BC15-78F8AA4A4E04}" destId="{647B7FC3-CFCB-45F0-A852-E6ADBD33E678}" srcOrd="0" destOrd="0" parTransId="{95873F58-85B8-488F-AA81-6927DB71C353}" sibTransId="{8BCCA6ED-676C-4F80-AE39-501E1DAA8293}"/>
    <dgm:cxn modelId="{5DD3449E-BEAC-4C08-AB58-556B8B52E8C4}" srcId="{BE8913CB-E56B-47D3-9983-FFA87963BD3B}" destId="{C75E7F8B-6E4A-428A-8A03-DE918B5A014C}" srcOrd="1" destOrd="0" parTransId="{3DE6FB71-73C8-4045-B50E-C2E4A621C633}" sibTransId="{1E8FD2C5-8CEB-423E-8E5F-96BB8128EBFD}"/>
    <dgm:cxn modelId="{17D8D2A2-0731-43F8-9354-4B03E18CB76B}" srcId="{192F5EF7-C7D3-456F-923C-F53BF35397AA}" destId="{4AD796D8-02DA-4D79-8F4F-D5FF22793BBA}" srcOrd="0" destOrd="0" parTransId="{A49651F4-AA39-4385-A27C-3FE4205AFA73}" sibTransId="{B2BCC81D-75EC-4221-A4F9-4268FF580751}"/>
    <dgm:cxn modelId="{BEF9E0AA-75C7-4ED4-8454-75CE79063232}" type="presOf" srcId="{192F5EF7-C7D3-456F-923C-F53BF35397AA}" destId="{55C105BE-B8E4-4A19-BCD8-A5DCB841629E}" srcOrd="0" destOrd="0" presId="urn:microsoft.com/office/officeart/2008/layout/CircleAccentTimeline"/>
    <dgm:cxn modelId="{6A4B7BAE-4045-47C7-8A5D-A1F4281B2CF4}" srcId="{F4BCFA87-8E96-4F91-8CCC-2F64B7E681DB}" destId="{4558F2AC-F9D5-4F91-8888-7780D61B5B00}" srcOrd="0" destOrd="0" parTransId="{3357E296-7203-4279-BC86-A7169CEB255A}" sibTransId="{1F4A4533-B513-456B-BA5D-CE49E317EE23}"/>
    <dgm:cxn modelId="{829AF2AE-BDBE-4366-8644-72DE7D34FB4D}" type="presOf" srcId="{2010F980-7A58-4D3B-93B4-65C3D65C8DD0}" destId="{7433861F-9491-4B0B-AB80-852046C57134}" srcOrd="0" destOrd="0" presId="urn:microsoft.com/office/officeart/2008/layout/CircleAccentTimeline"/>
    <dgm:cxn modelId="{211FB2B0-A1AB-4FD1-8821-9A496D5747DE}" srcId="{192F5EF7-C7D3-456F-923C-F53BF35397AA}" destId="{AC4C3294-842C-4510-8AC1-3F04C14FD859}" srcOrd="1" destOrd="0" parTransId="{6EE2FA12-EA8D-4545-BF08-AE4F57FFC7FA}" sibTransId="{9E61B41D-BE45-483A-A3CF-E5C1CB6995ED}"/>
    <dgm:cxn modelId="{2C55AABE-72FF-4B65-A2D7-9B841E928DF8}" type="presOf" srcId="{802B10B7-62C0-488B-A559-25838F091BBE}" destId="{A7BE9B65-2FED-4668-B961-29B09D77E4AB}" srcOrd="0" destOrd="0" presId="urn:microsoft.com/office/officeart/2008/layout/CircleAccentTimeline"/>
    <dgm:cxn modelId="{244057C3-526C-46DE-AF12-968B55DF1B53}" type="presOf" srcId="{787A0F56-2FF1-4343-BC15-78F8AA4A4E04}" destId="{A5F3695F-5000-4ADE-813D-71E3F73E1769}" srcOrd="0" destOrd="0" presId="urn:microsoft.com/office/officeart/2008/layout/CircleAccentTimeline"/>
    <dgm:cxn modelId="{203FA9C3-9E93-456A-A147-CB85AC292F44}" srcId="{C75E7F8B-6E4A-428A-8A03-DE918B5A014C}" destId="{8A53D28F-2AE9-4E85-87AC-19DDC7082FE1}" srcOrd="1" destOrd="0" parTransId="{818A1F34-010B-4B9C-8FC9-66B4AF326C7D}" sibTransId="{0EBB474E-D798-4E59-A5D6-E527C06BD66B}"/>
    <dgm:cxn modelId="{7645C2C5-83D7-4680-9947-F55F67FFBAA1}" srcId="{C75E7F8B-6E4A-428A-8A03-DE918B5A014C}" destId="{2010F980-7A58-4D3B-93B4-65C3D65C8DD0}" srcOrd="2" destOrd="0" parTransId="{20454C2C-8448-4627-8B9F-E2203B242DAA}" sibTransId="{DFAA6E5E-4394-491C-B4C8-D010539CDB33}"/>
    <dgm:cxn modelId="{87164BD8-4BC7-4CAF-81C0-335B4FF6D025}" type="presOf" srcId="{C75E7F8B-6E4A-428A-8A03-DE918B5A014C}" destId="{398DEA10-2228-4198-AB65-228621DBCCA5}" srcOrd="0" destOrd="0" presId="urn:microsoft.com/office/officeart/2008/layout/CircleAccentTimeline"/>
    <dgm:cxn modelId="{A55BBCEC-B03A-4948-8AA8-2A81EA1DC076}" type="presOf" srcId="{4AD796D8-02DA-4D79-8F4F-D5FF22793BBA}" destId="{6A39DF79-7B7D-473F-897D-9C1B1460F5F2}" srcOrd="0" destOrd="0" presId="urn:microsoft.com/office/officeart/2008/layout/CircleAccentTimeline"/>
    <dgm:cxn modelId="{37E6A3F3-8B2F-4007-B7CF-E13BCF99ECCE}" srcId="{C75E7F8B-6E4A-428A-8A03-DE918B5A014C}" destId="{802B10B7-62C0-488B-A559-25838F091BBE}" srcOrd="0" destOrd="0" parTransId="{408EFA69-3D1A-40ED-8882-B176EF30EADD}" sibTransId="{05895860-8534-453D-8B42-1233A09AC59D}"/>
    <dgm:cxn modelId="{217A36F5-92EB-442F-8C05-EF2707C8F075}" type="presOf" srcId="{AC4C3294-842C-4510-8AC1-3F04C14FD859}" destId="{CA37AE3C-9D15-483B-9E8F-FA72C9B49965}" srcOrd="0" destOrd="0" presId="urn:microsoft.com/office/officeart/2008/layout/CircleAccentTimeline"/>
    <dgm:cxn modelId="{523C0E39-20B9-453E-B374-CE39B8B3EEC9}" type="presParOf" srcId="{417B18AF-7B97-4DDA-8C6C-E06BAB32D086}" destId="{2089A5AA-9DBB-4096-92FB-74FE771FE35C}" srcOrd="0" destOrd="0" presId="urn:microsoft.com/office/officeart/2008/layout/CircleAccentTimeline"/>
    <dgm:cxn modelId="{C496E15F-4075-46F2-9829-233C4FA43F57}" type="presParOf" srcId="{2089A5AA-9DBB-4096-92FB-74FE771FE35C}" destId="{44271E86-E504-4D51-A5F6-A95F683D0589}" srcOrd="0" destOrd="0" presId="urn:microsoft.com/office/officeart/2008/layout/CircleAccentTimeline"/>
    <dgm:cxn modelId="{A37D35EE-595E-42DF-912B-3A30D3D235A3}" type="presParOf" srcId="{2089A5AA-9DBB-4096-92FB-74FE771FE35C}" destId="{55C105BE-B8E4-4A19-BCD8-A5DCB841629E}" srcOrd="1" destOrd="0" presId="urn:microsoft.com/office/officeart/2008/layout/CircleAccentTimeline"/>
    <dgm:cxn modelId="{70719A99-8E8B-4A35-ABDC-1508FE905399}" type="presParOf" srcId="{2089A5AA-9DBB-4096-92FB-74FE771FE35C}" destId="{54CB35EC-C7AC-4ABD-8372-0EEBFDC204D0}" srcOrd="2" destOrd="0" presId="urn:microsoft.com/office/officeart/2008/layout/CircleAccentTimeline"/>
    <dgm:cxn modelId="{5DA38697-D374-4E6D-B4CB-AB94D63C5EAF}" type="presParOf" srcId="{417B18AF-7B97-4DDA-8C6C-E06BAB32D086}" destId="{49E0DCCE-1B78-4214-A067-3E770068FBC7}" srcOrd="1" destOrd="0" presId="urn:microsoft.com/office/officeart/2008/layout/CircleAccentTimeline"/>
    <dgm:cxn modelId="{142BEC16-EA86-4E66-9176-B3E8FA428933}" type="presParOf" srcId="{417B18AF-7B97-4DDA-8C6C-E06BAB32D086}" destId="{A9380895-766C-45B4-AC76-059FEB94FF49}" srcOrd="2" destOrd="0" presId="urn:microsoft.com/office/officeart/2008/layout/CircleAccentTimeline"/>
    <dgm:cxn modelId="{7E676EBC-893F-4874-96D3-CEA722F31CCB}" type="presParOf" srcId="{417B18AF-7B97-4DDA-8C6C-E06BAB32D086}" destId="{9E29B6EC-2DDA-4E5B-9751-577ED76AA51B}" srcOrd="3" destOrd="0" presId="urn:microsoft.com/office/officeart/2008/layout/CircleAccentTimeline"/>
    <dgm:cxn modelId="{366121CA-B3AA-46DB-8864-C756E5EEC9FB}" type="presParOf" srcId="{417B18AF-7B97-4DDA-8C6C-E06BAB32D086}" destId="{FD1F218F-ECC5-43DB-BD9D-5083C79417C3}" srcOrd="4" destOrd="0" presId="urn:microsoft.com/office/officeart/2008/layout/CircleAccentTimeline"/>
    <dgm:cxn modelId="{02D56DCB-B154-4A6C-9560-68E217A4D416}" type="presParOf" srcId="{FD1F218F-ECC5-43DB-BD9D-5083C79417C3}" destId="{B7BE23D2-9FAC-4161-9DE6-B3D6C0C0F34D}" srcOrd="0" destOrd="0" presId="urn:microsoft.com/office/officeart/2008/layout/CircleAccentTimeline"/>
    <dgm:cxn modelId="{830E74D0-6073-44E3-BC19-4365B3589DB5}" type="presParOf" srcId="{FD1F218F-ECC5-43DB-BD9D-5083C79417C3}" destId="{6A39DF79-7B7D-473F-897D-9C1B1460F5F2}" srcOrd="1" destOrd="0" presId="urn:microsoft.com/office/officeart/2008/layout/CircleAccentTimeline"/>
    <dgm:cxn modelId="{9597BD7E-961B-4490-909B-A33FD323CBEC}" type="presParOf" srcId="{FD1F218F-ECC5-43DB-BD9D-5083C79417C3}" destId="{11F3D555-A9B1-4602-BDA7-8866B45AA56D}" srcOrd="2" destOrd="0" presId="urn:microsoft.com/office/officeart/2008/layout/CircleAccentTimeline"/>
    <dgm:cxn modelId="{6A363B39-6959-4A61-9851-4E49FFAAFE06}" type="presParOf" srcId="{417B18AF-7B97-4DDA-8C6C-E06BAB32D086}" destId="{D26BFD9F-47B0-4F2B-968E-377E43F9F7AD}" srcOrd="5" destOrd="0" presId="urn:microsoft.com/office/officeart/2008/layout/CircleAccentTimeline"/>
    <dgm:cxn modelId="{86265506-B6D3-4E14-A14F-F3D93F6A6A3F}" type="presParOf" srcId="{417B18AF-7B97-4DDA-8C6C-E06BAB32D086}" destId="{2AC54240-F2EB-455C-A5EC-674B9C715FC5}" srcOrd="6" destOrd="0" presId="urn:microsoft.com/office/officeart/2008/layout/CircleAccentTimeline"/>
    <dgm:cxn modelId="{D5EA28D3-404C-4B8B-BB84-7A760BC604DB}" type="presParOf" srcId="{417B18AF-7B97-4DDA-8C6C-E06BAB32D086}" destId="{294E38F7-7EBC-439F-BAD4-D01CC10F5191}" srcOrd="7" destOrd="0" presId="urn:microsoft.com/office/officeart/2008/layout/CircleAccentTimeline"/>
    <dgm:cxn modelId="{21A9E317-BBFE-44D4-A54A-069A85BD1606}" type="presParOf" srcId="{417B18AF-7B97-4DDA-8C6C-E06BAB32D086}" destId="{065E2EB0-31A7-45FD-917A-7CCDB29BB2F6}" srcOrd="8" destOrd="0" presId="urn:microsoft.com/office/officeart/2008/layout/CircleAccentTimeline"/>
    <dgm:cxn modelId="{E6789816-61F2-49D4-9CF8-B082EC04C274}" type="presParOf" srcId="{065E2EB0-31A7-45FD-917A-7CCDB29BB2F6}" destId="{4CE5F8A5-7649-4DB5-9E79-F8EC23FC5B42}" srcOrd="0" destOrd="0" presId="urn:microsoft.com/office/officeart/2008/layout/CircleAccentTimeline"/>
    <dgm:cxn modelId="{C00F288B-5C42-4E33-987D-ADE460D7C4C7}" type="presParOf" srcId="{065E2EB0-31A7-45FD-917A-7CCDB29BB2F6}" destId="{CA37AE3C-9D15-483B-9E8F-FA72C9B49965}" srcOrd="1" destOrd="0" presId="urn:microsoft.com/office/officeart/2008/layout/CircleAccentTimeline"/>
    <dgm:cxn modelId="{601E54FF-D495-49AC-9C49-0C0E0611B9C2}" type="presParOf" srcId="{065E2EB0-31A7-45FD-917A-7CCDB29BB2F6}" destId="{1B58922D-076F-4E8A-89A0-A841E8C97535}" srcOrd="2" destOrd="0" presId="urn:microsoft.com/office/officeart/2008/layout/CircleAccentTimeline"/>
    <dgm:cxn modelId="{45761E8F-02E9-477A-9E99-9E0BF8634D14}" type="presParOf" srcId="{417B18AF-7B97-4DDA-8C6C-E06BAB32D086}" destId="{AC639A3A-51D5-4D4B-8C38-C3D67B4905DC}" srcOrd="9" destOrd="0" presId="urn:microsoft.com/office/officeart/2008/layout/CircleAccentTimeline"/>
    <dgm:cxn modelId="{E31735A4-0D1B-466F-9F50-A284C21D1039}" type="presParOf" srcId="{417B18AF-7B97-4DDA-8C6C-E06BAB32D086}" destId="{26DF8578-68F7-4C60-94A6-D20C9AA7AC9E}" srcOrd="10" destOrd="0" presId="urn:microsoft.com/office/officeart/2008/layout/CircleAccentTimeline"/>
    <dgm:cxn modelId="{162B97AE-C134-454C-AE67-FD10288FBB17}" type="presParOf" srcId="{417B18AF-7B97-4DDA-8C6C-E06BAB32D086}" destId="{5B755A96-01D6-4625-8692-01C4A4E12749}" srcOrd="11" destOrd="0" presId="urn:microsoft.com/office/officeart/2008/layout/CircleAccentTimeline"/>
    <dgm:cxn modelId="{FE1B82AA-BD1F-4A0C-8DB8-6EC716656343}" type="presParOf" srcId="{5B755A96-01D6-4625-8692-01C4A4E12749}" destId="{A3CA000A-A5DB-476F-A12D-70FE0619BC50}" srcOrd="0" destOrd="0" presId="urn:microsoft.com/office/officeart/2008/layout/CircleAccentTimeline"/>
    <dgm:cxn modelId="{E9C884E7-7045-4915-BAB1-7352A7609E72}" type="presParOf" srcId="{5B755A96-01D6-4625-8692-01C4A4E12749}" destId="{398DEA10-2228-4198-AB65-228621DBCCA5}" srcOrd="1" destOrd="0" presId="urn:microsoft.com/office/officeart/2008/layout/CircleAccentTimeline"/>
    <dgm:cxn modelId="{D42AE3A4-8A87-486B-B824-B3361D2C9A7B}" type="presParOf" srcId="{5B755A96-01D6-4625-8692-01C4A4E12749}" destId="{23216520-ACB6-4F29-9CD8-F3F53D06E38C}" srcOrd="2" destOrd="0" presId="urn:microsoft.com/office/officeart/2008/layout/CircleAccentTimeline"/>
    <dgm:cxn modelId="{E9B3C560-5824-447F-A496-231D0699246A}" type="presParOf" srcId="{417B18AF-7B97-4DDA-8C6C-E06BAB32D086}" destId="{50CBA461-85D4-44D4-AA58-7FFD11322FD0}" srcOrd="12" destOrd="0" presId="urn:microsoft.com/office/officeart/2008/layout/CircleAccentTimeline"/>
    <dgm:cxn modelId="{CE08D4C7-46F8-4297-9356-79E8C2C767C6}" type="presParOf" srcId="{417B18AF-7B97-4DDA-8C6C-E06BAB32D086}" destId="{C7A27848-EE4A-4651-94C7-139FED34054A}" srcOrd="13" destOrd="0" presId="urn:microsoft.com/office/officeart/2008/layout/CircleAccentTimeline"/>
    <dgm:cxn modelId="{26D8E994-1AEF-4B57-8085-AD71A23094A4}" type="presParOf" srcId="{417B18AF-7B97-4DDA-8C6C-E06BAB32D086}" destId="{6366F499-5DC9-4111-8D28-5DA7D8819646}" srcOrd="14" destOrd="0" presId="urn:microsoft.com/office/officeart/2008/layout/CircleAccentTimeline"/>
    <dgm:cxn modelId="{3CCFAEED-09C7-4F54-AAC1-DD18A5E966B1}" type="presParOf" srcId="{417B18AF-7B97-4DDA-8C6C-E06BAB32D086}" destId="{642F60D3-778B-4617-AAD3-1007457E902A}" srcOrd="15" destOrd="0" presId="urn:microsoft.com/office/officeart/2008/layout/CircleAccentTimeline"/>
    <dgm:cxn modelId="{2CEF2772-4F4F-44E3-AE81-98DB5BAC7C4C}" type="presParOf" srcId="{642F60D3-778B-4617-AAD3-1007457E902A}" destId="{6E0025D5-89D7-4D6D-BE8C-216B924558C3}" srcOrd="0" destOrd="0" presId="urn:microsoft.com/office/officeart/2008/layout/CircleAccentTimeline"/>
    <dgm:cxn modelId="{6DBD8CA4-6B44-45F2-BF59-D95B1C47C8FF}" type="presParOf" srcId="{642F60D3-778B-4617-AAD3-1007457E902A}" destId="{A7BE9B65-2FED-4668-B961-29B09D77E4AB}" srcOrd="1" destOrd="0" presId="urn:microsoft.com/office/officeart/2008/layout/CircleAccentTimeline"/>
    <dgm:cxn modelId="{1E1102E8-1B3F-45AB-B680-25310D809D1C}" type="presParOf" srcId="{642F60D3-778B-4617-AAD3-1007457E902A}" destId="{FC13B3F5-2F74-45EB-9008-5B10E853D600}" srcOrd="2" destOrd="0" presId="urn:microsoft.com/office/officeart/2008/layout/CircleAccentTimeline"/>
    <dgm:cxn modelId="{53ADF731-A508-45F3-80E1-2B4CD3307E5B}" type="presParOf" srcId="{417B18AF-7B97-4DDA-8C6C-E06BAB32D086}" destId="{E2C8D6E5-03E4-426A-882E-2DC8DBD24E1C}" srcOrd="16" destOrd="0" presId="urn:microsoft.com/office/officeart/2008/layout/CircleAccentTimeline"/>
    <dgm:cxn modelId="{8BBD7CFA-E61E-4ADA-8A78-CB538BBDEAA6}" type="presParOf" srcId="{417B18AF-7B97-4DDA-8C6C-E06BAB32D086}" destId="{91084AD9-3E02-414A-BA5B-012F35CF8A24}" srcOrd="17" destOrd="0" presId="urn:microsoft.com/office/officeart/2008/layout/CircleAccentTimeline"/>
    <dgm:cxn modelId="{24EACE8E-EEDB-4F84-9448-36C5FE9A7D4C}" type="presParOf" srcId="{417B18AF-7B97-4DDA-8C6C-E06BAB32D086}" destId="{0CF053E6-49C2-48C2-9E54-6EE327F7E345}" srcOrd="18" destOrd="0" presId="urn:microsoft.com/office/officeart/2008/layout/CircleAccentTimeline"/>
    <dgm:cxn modelId="{16AA8885-B581-4BC8-BB10-2FA80E683A1B}" type="presParOf" srcId="{417B18AF-7B97-4DDA-8C6C-E06BAB32D086}" destId="{EA3874EB-D4A7-42EA-A0AA-9F3DA6B3337B}" srcOrd="19" destOrd="0" presId="urn:microsoft.com/office/officeart/2008/layout/CircleAccentTimeline"/>
    <dgm:cxn modelId="{CB5E89A3-E251-49C8-8B2C-F2E4AC44BA1B}" type="presParOf" srcId="{EA3874EB-D4A7-42EA-A0AA-9F3DA6B3337B}" destId="{BDB2EE73-1521-4E0A-8A69-E8B8EEDE40EA}" srcOrd="0" destOrd="0" presId="urn:microsoft.com/office/officeart/2008/layout/CircleAccentTimeline"/>
    <dgm:cxn modelId="{28D6D984-3D67-496C-88EF-C51CC6CA1FE4}" type="presParOf" srcId="{EA3874EB-D4A7-42EA-A0AA-9F3DA6B3337B}" destId="{E920C7C8-FC56-4B5B-AD98-CE09F3B3F494}" srcOrd="1" destOrd="0" presId="urn:microsoft.com/office/officeart/2008/layout/CircleAccentTimeline"/>
    <dgm:cxn modelId="{F73F6F11-6D56-40C2-9B83-8CE0D7BEB614}" type="presParOf" srcId="{EA3874EB-D4A7-42EA-A0AA-9F3DA6B3337B}" destId="{1DCA1D12-195A-4A40-96B3-BA7730E7BADC}" srcOrd="2" destOrd="0" presId="urn:microsoft.com/office/officeart/2008/layout/CircleAccentTimeline"/>
    <dgm:cxn modelId="{1B6196E3-D95C-4EF9-952B-5ACD8698B00E}" type="presParOf" srcId="{417B18AF-7B97-4DDA-8C6C-E06BAB32D086}" destId="{5D1B97B0-5898-4CA5-9853-B1458D9BBB7C}" srcOrd="20" destOrd="0" presId="urn:microsoft.com/office/officeart/2008/layout/CircleAccentTimeline"/>
    <dgm:cxn modelId="{51744CD9-846C-41D4-AA81-E830A1D50E18}" type="presParOf" srcId="{417B18AF-7B97-4DDA-8C6C-E06BAB32D086}" destId="{DD94902F-C451-40C5-A0C3-561E865215A2}" srcOrd="21" destOrd="0" presId="urn:microsoft.com/office/officeart/2008/layout/CircleAccentTimeline"/>
    <dgm:cxn modelId="{98A5FA6E-4EA4-45CD-8FB0-EFA9C83B0403}" type="presParOf" srcId="{417B18AF-7B97-4DDA-8C6C-E06BAB32D086}" destId="{49028E8D-21D8-4E6E-9131-CF64843BE8CA}" srcOrd="22" destOrd="0" presId="urn:microsoft.com/office/officeart/2008/layout/CircleAccentTimeline"/>
    <dgm:cxn modelId="{CD7ED30A-0AD0-4540-B5D9-FE3A4E151D28}" type="presParOf" srcId="{417B18AF-7B97-4DDA-8C6C-E06BAB32D086}" destId="{C763568E-CA6F-4A9B-B4FD-04AC69CDB71E}" srcOrd="23" destOrd="0" presId="urn:microsoft.com/office/officeart/2008/layout/CircleAccentTimeline"/>
    <dgm:cxn modelId="{39D3B728-0A42-4373-B080-B67268BC3B53}" type="presParOf" srcId="{C763568E-CA6F-4A9B-B4FD-04AC69CDB71E}" destId="{DFD1B633-0978-4CF9-AEF1-8B49CAC43FB5}" srcOrd="0" destOrd="0" presId="urn:microsoft.com/office/officeart/2008/layout/CircleAccentTimeline"/>
    <dgm:cxn modelId="{40DFF021-37FF-4202-9AE7-5C84729C2134}" type="presParOf" srcId="{C763568E-CA6F-4A9B-B4FD-04AC69CDB71E}" destId="{7433861F-9491-4B0B-AB80-852046C57134}" srcOrd="1" destOrd="0" presId="urn:microsoft.com/office/officeart/2008/layout/CircleAccentTimeline"/>
    <dgm:cxn modelId="{A26D021B-9108-4D69-9D8D-65655FD73258}" type="presParOf" srcId="{C763568E-CA6F-4A9B-B4FD-04AC69CDB71E}" destId="{108F744C-48E1-401A-8D70-D7D895688F7B}" srcOrd="2" destOrd="0" presId="urn:microsoft.com/office/officeart/2008/layout/CircleAccentTimeline"/>
    <dgm:cxn modelId="{63A75999-EC48-4FBE-907B-606D8CB364BA}" type="presParOf" srcId="{417B18AF-7B97-4DDA-8C6C-E06BAB32D086}" destId="{A2F9B419-31A5-40C7-A2BF-08D41D971747}" srcOrd="24" destOrd="0" presId="urn:microsoft.com/office/officeart/2008/layout/CircleAccentTimeline"/>
    <dgm:cxn modelId="{9CCBFED1-32E2-447C-B926-BDD2CCD3C556}" type="presParOf" srcId="{417B18AF-7B97-4DDA-8C6C-E06BAB32D086}" destId="{3F927E4A-921C-4B35-955B-9A9789219F55}" srcOrd="25" destOrd="0" presId="urn:microsoft.com/office/officeart/2008/layout/CircleAccentTimeline"/>
    <dgm:cxn modelId="{AF5BBC16-6334-4B1C-BD5D-5930AFD70C42}" type="presParOf" srcId="{417B18AF-7B97-4DDA-8C6C-E06BAB32D086}" destId="{A43950C5-E347-4D5C-B0EA-DB1179CF4641}" srcOrd="26" destOrd="0" presId="urn:microsoft.com/office/officeart/2008/layout/CircleAccentTimeline"/>
    <dgm:cxn modelId="{B11E28A4-2940-43FA-83A9-D448B49F4AA8}" type="presParOf" srcId="{A43950C5-E347-4D5C-B0EA-DB1179CF4641}" destId="{942CA7E8-CF78-49B9-93DD-BEAA9123721D}" srcOrd="0" destOrd="0" presId="urn:microsoft.com/office/officeart/2008/layout/CircleAccentTimeline"/>
    <dgm:cxn modelId="{F61FE669-60C1-45D3-A0B4-CF81EA78B141}" type="presParOf" srcId="{A43950C5-E347-4D5C-B0EA-DB1179CF4641}" destId="{56178DF7-B415-444C-BB26-9EEF5B77C6D6}" srcOrd="1" destOrd="0" presId="urn:microsoft.com/office/officeart/2008/layout/CircleAccentTimeline"/>
    <dgm:cxn modelId="{30919CBF-FC63-4B70-AEB9-AC0ECB0E22E8}" type="presParOf" srcId="{A43950C5-E347-4D5C-B0EA-DB1179CF4641}" destId="{C820804B-C3DA-4044-BBDB-67487E038271}" srcOrd="2" destOrd="0" presId="urn:microsoft.com/office/officeart/2008/layout/CircleAccentTimeline"/>
    <dgm:cxn modelId="{4A2DBF86-D5BC-412E-BE8F-C3A8955FB20F}" type="presParOf" srcId="{417B18AF-7B97-4DDA-8C6C-E06BAB32D086}" destId="{6B0A8DB7-D8B4-42DF-AF1C-3D8BA8222DF0}" srcOrd="27" destOrd="0" presId="urn:microsoft.com/office/officeart/2008/layout/CircleAccentTimeline"/>
    <dgm:cxn modelId="{36A6BA5C-027C-442A-B1B4-2CC3AF04D66D}" type="presParOf" srcId="{417B18AF-7B97-4DDA-8C6C-E06BAB32D086}" destId="{64963442-3B32-432C-AF7D-71AB9243CD65}" srcOrd="28" destOrd="0" presId="urn:microsoft.com/office/officeart/2008/layout/CircleAccentTimeline"/>
    <dgm:cxn modelId="{0EF05894-F2FA-45E0-A114-8081EB0EAAA2}" type="presParOf" srcId="{417B18AF-7B97-4DDA-8C6C-E06BAB32D086}" destId="{1E41CE9C-7774-4A7A-AE76-52408CC54727}" srcOrd="29" destOrd="0" presId="urn:microsoft.com/office/officeart/2008/layout/CircleAccentTimeline"/>
    <dgm:cxn modelId="{BF006E22-C509-4124-8294-EB802D5C6191}" type="presParOf" srcId="{417B18AF-7B97-4DDA-8C6C-E06BAB32D086}" destId="{111C943E-9A77-4777-9E7D-12DE487EE085}" srcOrd="30" destOrd="0" presId="urn:microsoft.com/office/officeart/2008/layout/CircleAccentTimeline"/>
    <dgm:cxn modelId="{E20D712F-BE07-4612-8153-4EFEE65A7257}" type="presParOf" srcId="{111C943E-9A77-4777-9E7D-12DE487EE085}" destId="{9BC60388-A53A-4F73-996D-5A6BA0F87BB1}" srcOrd="0" destOrd="0" presId="urn:microsoft.com/office/officeart/2008/layout/CircleAccentTimeline"/>
    <dgm:cxn modelId="{2F8AD926-3A56-46A6-A954-5105EF5CA815}" type="presParOf" srcId="{111C943E-9A77-4777-9E7D-12DE487EE085}" destId="{0FE5DFC1-F002-44AD-AEF5-5A0004EB6A18}" srcOrd="1" destOrd="0" presId="urn:microsoft.com/office/officeart/2008/layout/CircleAccentTimeline"/>
    <dgm:cxn modelId="{8176F4B6-ECEF-4EB7-89A2-5663B71F36CA}" type="presParOf" srcId="{111C943E-9A77-4777-9E7D-12DE487EE085}" destId="{1F727A90-8C03-45EE-A398-60C5CC49D4A9}" srcOrd="2" destOrd="0" presId="urn:microsoft.com/office/officeart/2008/layout/CircleAccentTimeline"/>
    <dgm:cxn modelId="{174D88E2-3ACE-48AF-9C0F-DEECEAC16220}" type="presParOf" srcId="{417B18AF-7B97-4DDA-8C6C-E06BAB32D086}" destId="{D2411EF4-3622-4033-9D6E-8E8C4A7CD64A}" srcOrd="31" destOrd="0" presId="urn:microsoft.com/office/officeart/2008/layout/CircleAccentTimeline"/>
    <dgm:cxn modelId="{93B27F2C-2FEC-4C3F-9C84-6D7F57FB5E91}" type="presParOf" srcId="{417B18AF-7B97-4DDA-8C6C-E06BAB32D086}" destId="{4EB8EA8E-DA5D-4091-9AB2-AA01CC8C9E11}" srcOrd="32" destOrd="0" presId="urn:microsoft.com/office/officeart/2008/layout/CircleAccentTimeline"/>
    <dgm:cxn modelId="{E93E91FB-FDE2-47F0-B5CB-418A7BCF4949}" type="presParOf" srcId="{417B18AF-7B97-4DDA-8C6C-E06BAB32D086}" destId="{7A467E11-3E54-4DA3-9FFE-1F35E262E694}" srcOrd="33" destOrd="0" presId="urn:microsoft.com/office/officeart/2008/layout/CircleAccentTimeline"/>
    <dgm:cxn modelId="{D6C39AD0-B424-46E9-9E69-39B7959B1423}" type="presParOf" srcId="{7A467E11-3E54-4DA3-9FFE-1F35E262E694}" destId="{ADD4EC0E-DB42-4574-B4B9-912571D151A9}" srcOrd="0" destOrd="0" presId="urn:microsoft.com/office/officeart/2008/layout/CircleAccentTimeline"/>
    <dgm:cxn modelId="{E9EDD197-0C04-4085-A717-8FF97284A496}" type="presParOf" srcId="{7A467E11-3E54-4DA3-9FFE-1F35E262E694}" destId="{A5F3695F-5000-4ADE-813D-71E3F73E1769}" srcOrd="1" destOrd="0" presId="urn:microsoft.com/office/officeart/2008/layout/CircleAccentTimeline"/>
    <dgm:cxn modelId="{E8F8E98B-FFDA-4E3B-9FAF-87889FA68DF9}" type="presParOf" srcId="{7A467E11-3E54-4DA3-9FFE-1F35E262E694}" destId="{A9E51105-214D-4CFD-96AE-885822839B20}" srcOrd="2" destOrd="0" presId="urn:microsoft.com/office/officeart/2008/layout/CircleAccentTimeline"/>
    <dgm:cxn modelId="{B1052B09-2A1A-4172-93AC-C49C3453C24E}" type="presParOf" srcId="{417B18AF-7B97-4DDA-8C6C-E06BAB32D086}" destId="{0FE3059D-F8B0-48ED-B212-F0D061B43A35}" srcOrd="34" destOrd="0" presId="urn:microsoft.com/office/officeart/2008/layout/CircleAccentTimeline"/>
    <dgm:cxn modelId="{89365965-296B-4DA5-A2AD-940D688A392A}" type="presParOf" srcId="{417B18AF-7B97-4DDA-8C6C-E06BAB32D086}" destId="{5A040A5F-ADE5-4D7A-BCBB-DF89892D740C}" srcOrd="35" destOrd="0" presId="urn:microsoft.com/office/officeart/2008/layout/CircleAccentTimeline"/>
    <dgm:cxn modelId="{D3BD4834-FCF1-454D-A3CE-7A08A5B8CFE3}" type="presParOf" srcId="{417B18AF-7B97-4DDA-8C6C-E06BAB32D086}" destId="{1121C93D-1112-475C-A806-64204A7CEE29}" srcOrd="36" destOrd="0" presId="urn:microsoft.com/office/officeart/2008/layout/CircleAccentTimeline"/>
    <dgm:cxn modelId="{321C17E3-5CC8-4BF7-ACEA-992C46CC4395}" type="presParOf" srcId="{417B18AF-7B97-4DDA-8C6C-E06BAB32D086}" destId="{167F9E20-5142-4948-BE9F-FD1AEDB6C465}" srcOrd="37" destOrd="0" presId="urn:microsoft.com/office/officeart/2008/layout/CircleAccentTimeline"/>
    <dgm:cxn modelId="{BAE72F8B-CAD2-4471-8515-0CF0EF95B4C2}" type="presParOf" srcId="{167F9E20-5142-4948-BE9F-FD1AEDB6C465}" destId="{BAF7132C-8DB0-4E0D-8A76-30298F49E1DB}" srcOrd="0" destOrd="0" presId="urn:microsoft.com/office/officeart/2008/layout/CircleAccentTimeline"/>
    <dgm:cxn modelId="{60CC38D2-536B-4EE2-A347-332DCE5C56E1}" type="presParOf" srcId="{167F9E20-5142-4948-BE9F-FD1AEDB6C465}" destId="{7900F739-B8A0-40DE-BBB3-B01A47D0649E}" srcOrd="1" destOrd="0" presId="urn:microsoft.com/office/officeart/2008/layout/CircleAccentTimeline"/>
    <dgm:cxn modelId="{8B773349-D0F7-4925-8958-864BC69B9786}" type="presParOf" srcId="{167F9E20-5142-4948-BE9F-FD1AEDB6C465}" destId="{D1E035EC-E60B-4D79-BF5F-5D7EA205A2A2}" srcOrd="2" destOrd="0" presId="urn:microsoft.com/office/officeart/2008/layout/CircleAccentTimeline"/>
    <dgm:cxn modelId="{215B0BC7-F9ED-4D73-B1D9-9D7BFDA4284A}" type="presParOf" srcId="{417B18AF-7B97-4DDA-8C6C-E06BAB32D086}" destId="{EAE06E42-74B4-4526-87BF-7229840CEA13}" srcOrd="38" destOrd="0" presId="urn:microsoft.com/office/officeart/2008/layout/CircleAccentTimeline"/>
    <dgm:cxn modelId="{82184AC7-A3A0-450F-B407-D2173F0453FC}" type="presParOf" srcId="{417B18AF-7B97-4DDA-8C6C-E06BAB32D086}" destId="{87A32C38-7D00-4BA0-ACE2-7727012C2B01}" srcOrd="39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271E86-E504-4D51-A5F6-A95F683D0589}">
      <dsp:nvSpPr>
        <dsp:cNvPr id="0" name=""/>
        <dsp:cNvSpPr/>
      </dsp:nvSpPr>
      <dsp:spPr>
        <a:xfrm>
          <a:off x="6742" y="2660643"/>
          <a:ext cx="1428781" cy="1428781"/>
        </a:xfrm>
        <a:prstGeom prst="donut">
          <a:avLst>
            <a:gd name="adj" fmla="val 20000"/>
          </a:avLst>
        </a:prstGeom>
        <a:solidFill>
          <a:srgbClr val="CC009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5C105BE-B8E4-4A19-BCD8-A5DCB841629E}">
      <dsp:nvSpPr>
        <dsp:cNvPr id="0" name=""/>
        <dsp:cNvSpPr/>
      </dsp:nvSpPr>
      <dsp:spPr>
        <a:xfrm rot="17700000">
          <a:off x="510180" y="1495895"/>
          <a:ext cx="1776134" cy="855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0" tIns="0" rIns="0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100" b="1" i="1" kern="1200" dirty="0"/>
            <a:t>LUTY</a:t>
          </a:r>
        </a:p>
      </dsp:txBody>
      <dsp:txXfrm>
        <a:off x="510180" y="1495895"/>
        <a:ext cx="1776134" cy="855959"/>
      </dsp:txXfrm>
    </dsp:sp>
    <dsp:sp modelId="{B7BE23D2-9FAC-4161-9DE6-B3D6C0C0F34D}">
      <dsp:nvSpPr>
        <dsp:cNvPr id="0" name=""/>
        <dsp:cNvSpPr/>
      </dsp:nvSpPr>
      <dsp:spPr>
        <a:xfrm>
          <a:off x="1543145" y="3004220"/>
          <a:ext cx="741628" cy="741628"/>
        </a:xfrm>
        <a:prstGeom prst="ellipse">
          <a:avLst/>
        </a:prstGeom>
        <a:solidFill>
          <a:schemeClr val="bg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A39DF79-7B7D-473F-897D-9C1B1460F5F2}">
      <dsp:nvSpPr>
        <dsp:cNvPr id="0" name=""/>
        <dsp:cNvSpPr/>
      </dsp:nvSpPr>
      <dsp:spPr>
        <a:xfrm rot="17700000">
          <a:off x="664788" y="4036449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78740" bIns="0" numCol="1" spcCol="1270" anchor="ctr" anchorCtr="0">
          <a:noAutofit/>
        </a:bodyPr>
        <a:lstStyle/>
        <a:p>
          <a:pPr marL="0" lvl="0" indent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100" kern="1200"/>
        </a:p>
      </dsp:txBody>
      <dsp:txXfrm>
        <a:off x="664788" y="4036449"/>
        <a:ext cx="1536439" cy="740813"/>
      </dsp:txXfrm>
    </dsp:sp>
    <dsp:sp modelId="{11F3D555-A9B1-4602-BDA7-8866B45AA56D}">
      <dsp:nvSpPr>
        <dsp:cNvPr id="0" name=""/>
        <dsp:cNvSpPr/>
      </dsp:nvSpPr>
      <dsp:spPr>
        <a:xfrm rot="17700000">
          <a:off x="1626690" y="1972805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E5F8A5-7649-4DB5-9E79-F8EC23FC5B42}">
      <dsp:nvSpPr>
        <dsp:cNvPr id="0" name=""/>
        <dsp:cNvSpPr/>
      </dsp:nvSpPr>
      <dsp:spPr>
        <a:xfrm>
          <a:off x="2392279" y="3004220"/>
          <a:ext cx="741628" cy="741628"/>
        </a:xfrm>
        <a:prstGeom prst="ellipse">
          <a:avLst/>
        </a:prstGeom>
        <a:solidFill>
          <a:schemeClr val="bg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A37AE3C-9D15-483B-9E8F-FA72C9B49965}">
      <dsp:nvSpPr>
        <dsp:cNvPr id="0" name=""/>
        <dsp:cNvSpPr/>
      </dsp:nvSpPr>
      <dsp:spPr>
        <a:xfrm rot="17700000">
          <a:off x="1513922" y="4036449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78740" bIns="0" numCol="1" spcCol="1270" anchor="ctr" anchorCtr="0">
          <a:noAutofit/>
        </a:bodyPr>
        <a:lstStyle/>
        <a:p>
          <a:pPr marL="0" lvl="0" indent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100" kern="1200"/>
        </a:p>
      </dsp:txBody>
      <dsp:txXfrm>
        <a:off x="1513922" y="4036449"/>
        <a:ext cx="1536439" cy="740813"/>
      </dsp:txXfrm>
    </dsp:sp>
    <dsp:sp modelId="{1B58922D-076F-4E8A-89A0-A841E8C97535}">
      <dsp:nvSpPr>
        <dsp:cNvPr id="0" name=""/>
        <dsp:cNvSpPr/>
      </dsp:nvSpPr>
      <dsp:spPr>
        <a:xfrm rot="17700000">
          <a:off x="2475825" y="1972805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CA000A-A5DB-476F-A12D-70FE0619BC50}">
      <dsp:nvSpPr>
        <dsp:cNvPr id="0" name=""/>
        <dsp:cNvSpPr/>
      </dsp:nvSpPr>
      <dsp:spPr>
        <a:xfrm>
          <a:off x="3241528" y="2660643"/>
          <a:ext cx="1428781" cy="1428781"/>
        </a:xfrm>
        <a:prstGeom prst="donut">
          <a:avLst>
            <a:gd name="adj" fmla="val 20000"/>
          </a:avLst>
        </a:prstGeom>
        <a:solidFill>
          <a:srgbClr val="CC009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98DEA10-2228-4198-AB65-228621DBCCA5}">
      <dsp:nvSpPr>
        <dsp:cNvPr id="0" name=""/>
        <dsp:cNvSpPr/>
      </dsp:nvSpPr>
      <dsp:spPr>
        <a:xfrm rot="17700000">
          <a:off x="3744966" y="1495895"/>
          <a:ext cx="1776134" cy="855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0" tIns="0" rIns="0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100" b="1" i="1" kern="1200"/>
            <a:t>MAJ</a:t>
          </a:r>
        </a:p>
      </dsp:txBody>
      <dsp:txXfrm>
        <a:off x="3744966" y="1495895"/>
        <a:ext cx="1776134" cy="855959"/>
      </dsp:txXfrm>
    </dsp:sp>
    <dsp:sp modelId="{6E0025D5-89D7-4D6D-BE8C-216B924558C3}">
      <dsp:nvSpPr>
        <dsp:cNvPr id="0" name=""/>
        <dsp:cNvSpPr/>
      </dsp:nvSpPr>
      <dsp:spPr>
        <a:xfrm>
          <a:off x="4777930" y="3004220"/>
          <a:ext cx="741628" cy="741628"/>
        </a:xfrm>
        <a:prstGeom prst="ellipse">
          <a:avLst/>
        </a:prstGeom>
        <a:solidFill>
          <a:schemeClr val="bg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7BE9B65-2FED-4668-B961-29B09D77E4AB}">
      <dsp:nvSpPr>
        <dsp:cNvPr id="0" name=""/>
        <dsp:cNvSpPr/>
      </dsp:nvSpPr>
      <dsp:spPr>
        <a:xfrm rot="17700000">
          <a:off x="3899574" y="4036449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78740" bIns="0" numCol="1" spcCol="1270" anchor="ctr" anchorCtr="0">
          <a:noAutofit/>
        </a:bodyPr>
        <a:lstStyle/>
        <a:p>
          <a:pPr marL="0" lvl="0" indent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100" kern="1200"/>
        </a:p>
      </dsp:txBody>
      <dsp:txXfrm>
        <a:off x="3899574" y="4036449"/>
        <a:ext cx="1536439" cy="740813"/>
      </dsp:txXfrm>
    </dsp:sp>
    <dsp:sp modelId="{FC13B3F5-2F74-45EB-9008-5B10E853D600}">
      <dsp:nvSpPr>
        <dsp:cNvPr id="0" name=""/>
        <dsp:cNvSpPr/>
      </dsp:nvSpPr>
      <dsp:spPr>
        <a:xfrm rot="17700000">
          <a:off x="4861476" y="1972805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B2EE73-1521-4E0A-8A69-E8B8EEDE40EA}">
      <dsp:nvSpPr>
        <dsp:cNvPr id="0" name=""/>
        <dsp:cNvSpPr/>
      </dsp:nvSpPr>
      <dsp:spPr>
        <a:xfrm>
          <a:off x="5627065" y="3004220"/>
          <a:ext cx="741628" cy="741628"/>
        </a:xfrm>
        <a:prstGeom prst="ellipse">
          <a:avLst/>
        </a:prstGeom>
        <a:solidFill>
          <a:schemeClr val="bg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920C7C8-FC56-4B5B-AD98-CE09F3B3F494}">
      <dsp:nvSpPr>
        <dsp:cNvPr id="0" name=""/>
        <dsp:cNvSpPr/>
      </dsp:nvSpPr>
      <dsp:spPr>
        <a:xfrm rot="17700000">
          <a:off x="4748708" y="4036449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78740" bIns="0" numCol="1" spcCol="1270" anchor="ctr" anchorCtr="0">
          <a:noAutofit/>
        </a:bodyPr>
        <a:lstStyle/>
        <a:p>
          <a:pPr marL="0" lvl="0" indent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100" kern="1200"/>
        </a:p>
      </dsp:txBody>
      <dsp:txXfrm>
        <a:off x="4748708" y="4036449"/>
        <a:ext cx="1536439" cy="740813"/>
      </dsp:txXfrm>
    </dsp:sp>
    <dsp:sp modelId="{1DCA1D12-195A-4A40-96B3-BA7730E7BADC}">
      <dsp:nvSpPr>
        <dsp:cNvPr id="0" name=""/>
        <dsp:cNvSpPr/>
      </dsp:nvSpPr>
      <dsp:spPr>
        <a:xfrm rot="17700000">
          <a:off x="5710611" y="1972805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D1B633-0978-4CF9-AEF1-8B49CAC43FB5}">
      <dsp:nvSpPr>
        <dsp:cNvPr id="0" name=""/>
        <dsp:cNvSpPr/>
      </dsp:nvSpPr>
      <dsp:spPr>
        <a:xfrm>
          <a:off x="6476200" y="3004220"/>
          <a:ext cx="741628" cy="741628"/>
        </a:xfrm>
        <a:prstGeom prst="ellipse">
          <a:avLst/>
        </a:prstGeom>
        <a:solidFill>
          <a:schemeClr val="bg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433861F-9491-4B0B-AB80-852046C57134}">
      <dsp:nvSpPr>
        <dsp:cNvPr id="0" name=""/>
        <dsp:cNvSpPr/>
      </dsp:nvSpPr>
      <dsp:spPr>
        <a:xfrm rot="17700000">
          <a:off x="5597843" y="4036449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78740" bIns="0" numCol="1" spcCol="1270" anchor="ctr" anchorCtr="0">
          <a:noAutofit/>
        </a:bodyPr>
        <a:lstStyle/>
        <a:p>
          <a:pPr marL="0" lvl="0" indent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100" kern="1200"/>
        </a:p>
      </dsp:txBody>
      <dsp:txXfrm>
        <a:off x="5597843" y="4036449"/>
        <a:ext cx="1536439" cy="740813"/>
      </dsp:txXfrm>
    </dsp:sp>
    <dsp:sp modelId="{108F744C-48E1-401A-8D70-D7D895688F7B}">
      <dsp:nvSpPr>
        <dsp:cNvPr id="0" name=""/>
        <dsp:cNvSpPr/>
      </dsp:nvSpPr>
      <dsp:spPr>
        <a:xfrm rot="17700000">
          <a:off x="6559745" y="1972805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2CA7E8-CF78-49B9-93DD-BEAA9123721D}">
      <dsp:nvSpPr>
        <dsp:cNvPr id="0" name=""/>
        <dsp:cNvSpPr/>
      </dsp:nvSpPr>
      <dsp:spPr>
        <a:xfrm>
          <a:off x="7325449" y="2660643"/>
          <a:ext cx="1428781" cy="1428781"/>
        </a:xfrm>
        <a:prstGeom prst="donut">
          <a:avLst>
            <a:gd name="adj" fmla="val 20000"/>
          </a:avLst>
        </a:prstGeom>
        <a:solidFill>
          <a:srgbClr val="CC009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6178DF7-B415-444C-BB26-9EEF5B77C6D6}">
      <dsp:nvSpPr>
        <dsp:cNvPr id="0" name=""/>
        <dsp:cNvSpPr/>
      </dsp:nvSpPr>
      <dsp:spPr>
        <a:xfrm rot="17700000">
          <a:off x="7828887" y="1495895"/>
          <a:ext cx="1776134" cy="855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0" tIns="0" rIns="0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100" b="1" i="1" kern="1200" dirty="0"/>
            <a:t>WRZESIEŃ</a:t>
          </a:r>
        </a:p>
      </dsp:txBody>
      <dsp:txXfrm>
        <a:off x="7828887" y="1495895"/>
        <a:ext cx="1776134" cy="855959"/>
      </dsp:txXfrm>
    </dsp:sp>
    <dsp:sp modelId="{9BC60388-A53A-4F73-996D-5A6BA0F87BB1}">
      <dsp:nvSpPr>
        <dsp:cNvPr id="0" name=""/>
        <dsp:cNvSpPr/>
      </dsp:nvSpPr>
      <dsp:spPr>
        <a:xfrm>
          <a:off x="8861851" y="3004220"/>
          <a:ext cx="741628" cy="741628"/>
        </a:xfrm>
        <a:prstGeom prst="ellipse">
          <a:avLst/>
        </a:prstGeom>
        <a:solidFill>
          <a:schemeClr val="bg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FE5DFC1-F002-44AD-AEF5-5A0004EB6A18}">
      <dsp:nvSpPr>
        <dsp:cNvPr id="0" name=""/>
        <dsp:cNvSpPr/>
      </dsp:nvSpPr>
      <dsp:spPr>
        <a:xfrm rot="17700000">
          <a:off x="7983494" y="4036449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78740" bIns="0" numCol="1" spcCol="1270" anchor="ctr" anchorCtr="0">
          <a:noAutofit/>
        </a:bodyPr>
        <a:lstStyle/>
        <a:p>
          <a:pPr marL="0" lvl="0" indent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100" kern="1200"/>
        </a:p>
      </dsp:txBody>
      <dsp:txXfrm>
        <a:off x="7983494" y="4036449"/>
        <a:ext cx="1536439" cy="740813"/>
      </dsp:txXfrm>
    </dsp:sp>
    <dsp:sp modelId="{1F727A90-8C03-45EE-A398-60C5CC49D4A9}">
      <dsp:nvSpPr>
        <dsp:cNvPr id="0" name=""/>
        <dsp:cNvSpPr/>
      </dsp:nvSpPr>
      <dsp:spPr>
        <a:xfrm rot="17700000">
          <a:off x="8945397" y="1972805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4EC0E-DB42-4574-B4B9-912571D151A9}">
      <dsp:nvSpPr>
        <dsp:cNvPr id="0" name=""/>
        <dsp:cNvSpPr/>
      </dsp:nvSpPr>
      <dsp:spPr>
        <a:xfrm>
          <a:off x="9711100" y="2660643"/>
          <a:ext cx="1428781" cy="1428781"/>
        </a:xfrm>
        <a:prstGeom prst="donut">
          <a:avLst>
            <a:gd name="adj" fmla="val 20000"/>
          </a:avLst>
        </a:prstGeom>
        <a:solidFill>
          <a:srgbClr val="CC009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5F3695F-5000-4ADE-813D-71E3F73E1769}">
      <dsp:nvSpPr>
        <dsp:cNvPr id="0" name=""/>
        <dsp:cNvSpPr/>
      </dsp:nvSpPr>
      <dsp:spPr>
        <a:xfrm rot="17700000">
          <a:off x="10214538" y="1495895"/>
          <a:ext cx="1776134" cy="855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0" tIns="0" rIns="0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100" b="1" i="1" kern="1200"/>
            <a:t>LISTOPAD</a:t>
          </a:r>
        </a:p>
      </dsp:txBody>
      <dsp:txXfrm>
        <a:off x="10214538" y="1495895"/>
        <a:ext cx="1776134" cy="855959"/>
      </dsp:txXfrm>
    </dsp:sp>
    <dsp:sp modelId="{BAF7132C-8DB0-4E0D-8A76-30298F49E1DB}">
      <dsp:nvSpPr>
        <dsp:cNvPr id="0" name=""/>
        <dsp:cNvSpPr/>
      </dsp:nvSpPr>
      <dsp:spPr>
        <a:xfrm>
          <a:off x="11247502" y="3004220"/>
          <a:ext cx="741628" cy="741628"/>
        </a:xfrm>
        <a:prstGeom prst="ellipse">
          <a:avLst/>
        </a:prstGeom>
        <a:solidFill>
          <a:schemeClr val="bg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900F739-B8A0-40DE-BBB3-B01A47D0649E}">
      <dsp:nvSpPr>
        <dsp:cNvPr id="0" name=""/>
        <dsp:cNvSpPr/>
      </dsp:nvSpPr>
      <dsp:spPr>
        <a:xfrm rot="17700000">
          <a:off x="10369145" y="4036449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78740" bIns="0" numCol="1" spcCol="1270" anchor="ctr" anchorCtr="0">
          <a:noAutofit/>
        </a:bodyPr>
        <a:lstStyle/>
        <a:p>
          <a:pPr marL="0" lvl="0" indent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100" kern="1200"/>
        </a:p>
      </dsp:txBody>
      <dsp:txXfrm>
        <a:off x="10369145" y="4036449"/>
        <a:ext cx="1536439" cy="740813"/>
      </dsp:txXfrm>
    </dsp:sp>
    <dsp:sp modelId="{D1E035EC-E60B-4D79-BF5F-5D7EA205A2A2}">
      <dsp:nvSpPr>
        <dsp:cNvPr id="0" name=""/>
        <dsp:cNvSpPr/>
      </dsp:nvSpPr>
      <dsp:spPr>
        <a:xfrm rot="17700000">
          <a:off x="11331048" y="1972805"/>
          <a:ext cx="1536439" cy="740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D31CC-9464-42D9-A480-78DF72841506}" type="datetimeFigureOut">
              <a:rPr lang="pl-PL" smtClean="0"/>
              <a:t>2023-02-28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01CDC3-9EEF-4BB6-B868-1D5BD968500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782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7150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052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Dokumenty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- w przypadku gdy dokumenty poddano wcześniej konsultacjom trwającym co najmniej 5 dni roboczych, przewidującym możliwość zgłoszenia uwag przez każdą osobę ze składu Komitetu, możliwe </a:t>
            </a:r>
            <a:r>
              <a:rPr lang="pl-PL" sz="18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jest</a:t>
            </a:r>
            <a:r>
              <a:rPr lang="pl-P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skrócenie terminu przekazania dokumentów do 5 dni roboczych przed posiedzeniem Komitetu.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800" b="1" dirty="0">
                <a:effectLst/>
                <a:latin typeface="Arial" panose="020B0604020202020204" pitchFamily="34" charset="0"/>
              </a:rPr>
              <a:t>Protokół</a:t>
            </a:r>
            <a:r>
              <a:rPr lang="pl-PL" sz="1800" dirty="0">
                <a:effectLst/>
                <a:latin typeface="Arial" panose="020B0604020202020204" pitchFamily="34" charset="0"/>
              </a:rPr>
              <a:t> - u</a:t>
            </a:r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czestnicy posiedzenia Komitetu</a:t>
            </a:r>
            <a:r>
              <a:rPr lang="pl-PL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mogą zgłaszać uwagi do protokołu drogą elektroniczną, w terminie 10 dni roboczych od dnia wysłania. Brak uwag jest uznany za zgodę na zatwierdzenie protokołu i podpisanie dokumentu przez Przewodniczącego. </a:t>
            </a:r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przypadku uwag do protokołu, rozpatrzenie ich przez sekretariat Komitetu oraz opracowania skorygowanej wersji protokołu w ciągu </a:t>
            </a:r>
            <a:r>
              <a:rPr lang="pl-PL" sz="1800" b="1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 dni roboczych</a:t>
            </a:r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następnie przesłania jej do członków Komitetu. Jeżeli w ciągu kolejnych 7 dni roboczych nie wpłyną uwagi do nowej wersji protokołu, wówczas uznaje się tę wersję za zaakceptowaną i przedkłada do podpisu Przewodniczącego.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Zgłaszanie uczestnictwa w posiedzeniach </a:t>
            </a:r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w przypadku gdy członek nie może uczestniczyć, będą uczestniczyć członek i zastępca, członek i zastępca mogą zgłosić dodatkowego gościa – </a:t>
            </a:r>
            <a:r>
              <a:rPr lang="pl-PL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dni roboczych przed posiedzeniem.</a:t>
            </a:r>
            <a:endParaRPr lang="pl-PL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5071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Za szczególnie uzasadnioną sytuację podjęcia Uchwały, należy uznać konieczność pilnego rozpatrzenia sprawy lub podjęcia decyzji, albo techniczny lub formalny charakter danego zagadnienia.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532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Konfliktem interesów nie jest: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600"/>
              </a:spcAft>
              <a:buFont typeface="+mj-lt"/>
              <a:buAutoNum type="arabicParenR"/>
            </a:pPr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głosowanie nad uchwałami w sprawie kryteriów oceny projektów przez członków Komitetu, ich zastępców lub osoby wskazane w §2 ust. 10, wyznaczonych przez podmioty, które mogą być potencjalnymi wnioskodawcami projektów, i wobec których te kryteria mogłyby być stosowane;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600"/>
              </a:spcAft>
              <a:buFont typeface="+mj-lt"/>
              <a:buAutoNum type="arabicParenR"/>
            </a:pPr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posiadanie statusu eksperta i jednoczesne pełnienie funkcji członka Komitetu lub zastępcy członka Komitetu.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l-PL" dirty="0"/>
              <a:t>Ten pkt KE proponuje usunąć. Trwa dyskusja IK UP z KE w tym zakresie.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6938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Wszystkie koszty ponoszone w ramach pomocy technicznej FERC muszą być udokumentowane na podstawie zapłaconych faktur lub innych dokumentów o równoważnej wartości księgowej, zgodne z programowymi wytycznymi dotyczącymi kwalifikowalności wydatków.</a:t>
            </a:r>
          </a:p>
          <a:p>
            <a:r>
              <a:rPr lang="pl-PL" sz="1800" dirty="0">
                <a:effectLst/>
                <a:latin typeface="Arial" panose="020B0604020202020204" pitchFamily="34" charset="0"/>
              </a:rPr>
              <a:t>Trwają prace horyzontalne w ramach komitetów monitorujących nad ujednoliceniem zapisów dotyczących finansowania partnerów wchodzących w skład komitetów. Wówczas zaproponujemy zmiany do zapisów Regulaminu w tym zakresie.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3973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Efektem pracy grupy będzie opracowany przez członków tej grupy materiał obejmujący:</a:t>
            </a:r>
            <a:br>
              <a:rPr lang="pl-P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pl-P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a) wyniki przeprowadzonej analizy,</a:t>
            </a:r>
            <a:br>
              <a:rPr lang="pl-P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pl-P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b) rekomendacje służące wykluczeniu powtarzalności zidentyfikowanych naruszeń,</a:t>
            </a:r>
            <a:br>
              <a:rPr lang="pl-P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pl-P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c) sposób oceny podjętych działań naprawczych.</a:t>
            </a:r>
          </a:p>
          <a:p>
            <a:r>
              <a:rPr lang="pl-P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Opracowany materiał będzie kierowany na najbliższe posiedzenie Komitetu w celu zatwierdzenia uchwałą. Finalna wersja dokumentu zostanie przekazana przez Instytucję Zarządzającą do instytucji, u której stwierdzono naruszenie;</a:t>
            </a:r>
            <a:br>
              <a:rPr lang="pl-P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6700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988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>
                <a:latin typeface="Arial" panose="020B0604020202020204" pitchFamily="34" charset="0"/>
                <a:ea typeface="Calibri" panose="020F0502020204030204" pitchFamily="34" charset="0"/>
              </a:rPr>
              <a:t>MINISTERSTWO FUNDUSZY I POLITYKI REGIONALNEJ</a:t>
            </a:r>
            <a:endParaRPr lang="pl-PL" sz="1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457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F902-BDE1-447B-8D84-2DF1A1CD16E5}" type="datetimeFigureOut">
              <a:rPr lang="pl-PL" smtClean="0"/>
              <a:t>2023-02-28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FA3EC-DA02-4D91-A978-22D16D2C6E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703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F902-BDE1-447B-8D84-2DF1A1CD16E5}" type="datetimeFigureOut">
              <a:rPr lang="pl-PL" smtClean="0"/>
              <a:t>2023-02-28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FA3EC-DA02-4D91-A978-22D16D2C6E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5938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BEF902-BDE1-447B-8D84-2DF1A1CD16E5}" type="datetimeFigureOut">
              <a:rPr lang="pl-PL" smtClean="0"/>
              <a:t>2023-02-28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9FA3EC-DA02-4D91-A978-22D16D2C6EE1}" type="slidenum">
              <a:rPr lang="pl-PL" smtClean="0"/>
              <a:t>‹#›</a:t>
            </a:fld>
            <a:endParaRPr lang="pl-PL"/>
          </a:p>
        </p:txBody>
      </p:sp>
      <p:sp>
        <p:nvSpPr>
          <p:cNvPr id="11" name="Title 7">
            <a:extLst>
              <a:ext uri="{FF2B5EF4-FFF2-40B4-BE49-F238E27FC236}">
                <a16:creationId xmlns:a16="http://schemas.microsoft.com/office/drawing/2014/main" id="{123D0255-5C15-4B50-8287-32BF94DD9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968440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35CFB014-F6ED-4279-8AD1-2F625D16D1A0}"/>
              </a:ext>
            </a:extLst>
          </p:cNvPr>
          <p:cNvSpPr/>
          <p:nvPr userDrawn="1"/>
        </p:nvSpPr>
        <p:spPr>
          <a:xfrm>
            <a:off x="1097279" y="1605516"/>
            <a:ext cx="10115204" cy="159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9360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BEF902-BDE1-447B-8D84-2DF1A1CD16E5}" type="datetimeFigureOut">
              <a:rPr lang="pl-PL" smtClean="0"/>
              <a:t>2023-02-28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9FA3EC-DA02-4D91-A978-22D16D2C6EE1}" type="slidenum">
              <a:rPr lang="pl-PL" smtClean="0"/>
              <a:t>‹#›</a:t>
            </a:fld>
            <a:endParaRPr lang="pl-PL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2EA76CC5-3833-475F-86CD-6B4FA1F11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968440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F0BD5637-6498-429D-AE67-DE991CD1F491}"/>
              </a:ext>
            </a:extLst>
          </p:cNvPr>
          <p:cNvSpPr/>
          <p:nvPr userDrawn="1"/>
        </p:nvSpPr>
        <p:spPr>
          <a:xfrm>
            <a:off x="1097279" y="1605516"/>
            <a:ext cx="10115204" cy="159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5819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2C3C06AC-7AC8-47D0-B602-248A054A7824}"/>
              </a:ext>
            </a:extLst>
          </p:cNvPr>
          <p:cNvSpPr/>
          <p:nvPr userDrawn="1"/>
        </p:nvSpPr>
        <p:spPr>
          <a:xfrm>
            <a:off x="1169418" y="0"/>
            <a:ext cx="1230967" cy="162738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633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26C98A7-0E44-4AD4-98F4-F76F9195FD79}"/>
              </a:ext>
            </a:extLst>
          </p:cNvPr>
          <p:cNvSpPr/>
          <p:nvPr userDrawn="1"/>
        </p:nvSpPr>
        <p:spPr>
          <a:xfrm>
            <a:off x="2400385" y="0"/>
            <a:ext cx="8620386" cy="162738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633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7" name="Symbol zastępczy numeru slajdu 4">
            <a:extLst>
              <a:ext uri="{FF2B5EF4-FFF2-40B4-BE49-F238E27FC236}">
                <a16:creationId xmlns:a16="http://schemas.microsoft.com/office/drawing/2014/main" id="{563304BE-500A-47A9-B363-9F0A7DA1A0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C69AB-D0B3-486D-90D6-616043982C8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5548308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ymbol zastępczy obrazu 17">
            <a:extLst>
              <a:ext uri="{FF2B5EF4-FFF2-40B4-BE49-F238E27FC236}">
                <a16:creationId xmlns:a16="http://schemas.microsoft.com/office/drawing/2014/main" id="{B548DA29-C563-4D61-8054-8FCB3676FB5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8141270" cy="4629319"/>
          </a:xfrm>
          <a:custGeom>
            <a:avLst/>
            <a:gdLst>
              <a:gd name="connsiteX0" fmla="*/ 0 w 8141270"/>
              <a:gd name="connsiteY0" fmla="*/ 0 h 4629319"/>
              <a:gd name="connsiteX1" fmla="*/ 8141270 w 8141270"/>
              <a:gd name="connsiteY1" fmla="*/ 0 h 4629319"/>
              <a:gd name="connsiteX2" fmla="*/ 8141270 w 8141270"/>
              <a:gd name="connsiteY2" fmla="*/ 3909319 h 4629319"/>
              <a:gd name="connsiteX3" fmla="*/ 4181270 w 8141270"/>
              <a:gd name="connsiteY3" fmla="*/ 3909319 h 4629319"/>
              <a:gd name="connsiteX4" fmla="*/ 4181270 w 8141270"/>
              <a:gd name="connsiteY4" fmla="*/ 4629319 h 4629319"/>
              <a:gd name="connsiteX5" fmla="*/ 0 w 8141270"/>
              <a:gd name="connsiteY5" fmla="*/ 4629319 h 4629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41270" h="4629319">
                <a:moveTo>
                  <a:pt x="0" y="0"/>
                </a:moveTo>
                <a:lnTo>
                  <a:pt x="8141270" y="0"/>
                </a:lnTo>
                <a:lnTo>
                  <a:pt x="8141270" y="3909319"/>
                </a:lnTo>
                <a:lnTo>
                  <a:pt x="4181270" y="3909319"/>
                </a:lnTo>
                <a:lnTo>
                  <a:pt x="4181270" y="4629319"/>
                </a:lnTo>
                <a:lnTo>
                  <a:pt x="0" y="46293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0199" y="489652"/>
            <a:ext cx="2052383" cy="332686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2023-02-28</a:t>
            </a:fld>
            <a:endParaRPr lang="pl-PL" dirty="0"/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170707E0-6EA5-4E7F-A076-D9AF20F58364}"/>
              </a:ext>
            </a:extLst>
          </p:cNvPr>
          <p:cNvSpPr/>
          <p:nvPr userDrawn="1"/>
        </p:nvSpPr>
        <p:spPr>
          <a:xfrm>
            <a:off x="4182044" y="3909236"/>
            <a:ext cx="8009956" cy="1799636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48CBCFF-0010-4469-A215-D3AD08162C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102" y="4741814"/>
            <a:ext cx="7368608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pic>
        <p:nvPicPr>
          <p:cNvPr id="16" name="Obraz 15" descr="Obraz zawierający tekst&#10;&#10;Opis wygenerowany automatycznie">
            <a:extLst>
              <a:ext uri="{FF2B5EF4-FFF2-40B4-BE49-F238E27FC236}">
                <a16:creationId xmlns:a16="http://schemas.microsoft.com/office/drawing/2014/main" id="{FB77C037-5D6A-47CB-9B55-BC8F7AAAD1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044" y="3909236"/>
            <a:ext cx="3959225" cy="72009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F5589D56-BEE4-4B85-94EF-C4D47E962A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7862" y="5873940"/>
            <a:ext cx="8296276" cy="89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4840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>
                <a:latin typeface="Arial" panose="020B0604020202020204" pitchFamily="34" charset="0"/>
                <a:ea typeface="Calibri" panose="020F0502020204030204" pitchFamily="34" charset="0"/>
              </a:rPr>
              <a:t>MINISTERSTWO FUNDUSZY I POLITYKI REGIONALNEJ</a:t>
            </a:r>
            <a:endParaRPr lang="pl-PL" sz="1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145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>
                <a:latin typeface="Arial" panose="020B0604020202020204" pitchFamily="34" charset="0"/>
                <a:ea typeface="Calibri" panose="020F0502020204030204" pitchFamily="34" charset="0"/>
              </a:rPr>
              <a:t>MINISTERSTWO FUNDUSZY I POLITYKI REGIONALNEJ</a:t>
            </a:r>
            <a:endParaRPr lang="pl-PL" sz="1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739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>
                <a:latin typeface="Arial" panose="020B0604020202020204" pitchFamily="34" charset="0"/>
                <a:ea typeface="Calibri" panose="020F0502020204030204" pitchFamily="34" charset="0"/>
              </a:rPr>
              <a:t>MINISTERSTWO FUNDUSZY I POLITYKI REGIONALNEJ</a:t>
            </a:r>
            <a:endParaRPr lang="pl-PL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0DFCFA01-34FA-4E81-AC08-E6535475E2E8}"/>
              </a:ext>
            </a:extLst>
          </p:cNvPr>
          <p:cNvSpPr/>
          <p:nvPr userDrawn="1"/>
        </p:nvSpPr>
        <p:spPr>
          <a:xfrm>
            <a:off x="1097279" y="1605516"/>
            <a:ext cx="10115204" cy="159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8087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>
                <a:latin typeface="Arial" panose="020B0604020202020204" pitchFamily="34" charset="0"/>
                <a:ea typeface="Calibri" panose="020F0502020204030204" pitchFamily="34" charset="0"/>
              </a:rPr>
              <a:t>MINISTERSTWO FUNDUSZY I POLITYKI REGIONALNEJ</a:t>
            </a:r>
            <a:endParaRPr lang="pl-PL" sz="12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3FEE14FF-972E-40DA-B2FA-4726CDD5F2ED}"/>
              </a:ext>
            </a:extLst>
          </p:cNvPr>
          <p:cNvSpPr/>
          <p:nvPr userDrawn="1"/>
        </p:nvSpPr>
        <p:spPr>
          <a:xfrm>
            <a:off x="1097279" y="1605516"/>
            <a:ext cx="10115204" cy="159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271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>
                <a:latin typeface="Arial" panose="020B0604020202020204" pitchFamily="34" charset="0"/>
                <a:ea typeface="Calibri" panose="020F0502020204030204" pitchFamily="34" charset="0"/>
              </a:rPr>
              <a:t>MINISTERSTWO FUNDUSZY I POLITYKI REGIONALNEJ</a:t>
            </a:r>
            <a:endParaRPr lang="pl-PL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568D2C97-B427-452E-BE3D-05E77804F5B5}"/>
              </a:ext>
            </a:extLst>
          </p:cNvPr>
          <p:cNvSpPr/>
          <p:nvPr userDrawn="1"/>
        </p:nvSpPr>
        <p:spPr>
          <a:xfrm>
            <a:off x="1097279" y="1605516"/>
            <a:ext cx="10115204" cy="159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2042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>
                <a:latin typeface="Arial" panose="020B0604020202020204" pitchFamily="34" charset="0"/>
                <a:ea typeface="Calibri" panose="020F0502020204030204" pitchFamily="34" charset="0"/>
              </a:rPr>
              <a:t>MINISTERSTWO FUNDUSZY I POLITYKI REGIONALNEJ</a:t>
            </a:r>
            <a:endParaRPr lang="pl-PL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372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>
                <a:latin typeface="Arial" panose="020B0604020202020204" pitchFamily="34" charset="0"/>
                <a:ea typeface="Calibri" panose="020F0502020204030204" pitchFamily="34" charset="0"/>
              </a:rPr>
              <a:t>MINISTERSTWO FUNDUSZY I POLITYKI REGIONALNEJ</a:t>
            </a:r>
            <a:endParaRPr lang="pl-PL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545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F902-BDE1-447B-8D84-2DF1A1CD16E5}" type="datetimeFigureOut">
              <a:rPr lang="pl-PL" smtClean="0"/>
              <a:t>2023-02-28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FA3EC-DA02-4D91-A978-22D16D2C6E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9464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>
                <a:latin typeface="Arial" panose="020B0604020202020204" pitchFamily="34" charset="0"/>
                <a:ea typeface="Calibri" panose="020F0502020204030204" pitchFamily="34" charset="0"/>
              </a:rPr>
              <a:t>MINISTERSTWO FUNDUSZY I POLITYKI REGIONALNEJ</a:t>
            </a:r>
            <a:endParaRPr lang="pl-PL" sz="1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1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761" r:id="rId12"/>
    <p:sldLayoutId id="2147483762" r:id="rId13"/>
    <p:sldLayoutId id="2147483812" r:id="rId14"/>
    <p:sldLayoutId id="214748381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rozwojcyfrowy.gov.pl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 Fundusze Europejskie na Rozwój Cyfrowy, Flaga Biało-Czerwona wraz z napisem Rzeczpospolita Polska, Flaga Unii Europejskiej wraz z napisem Dofinansowane przez Unię Europejską oraz Orzeł Biały wraz z napisem Ministerstwo Funduszy i Polityki Regionalnej. ">
            <a:extLst>
              <a:ext uri="{FF2B5EF4-FFF2-40B4-BE49-F238E27FC236}">
                <a16:creationId xmlns:a16="http://schemas.microsoft.com/office/drawing/2014/main" id="{6332B151-F35B-4882-8C51-0F3FFF5E44E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7862" y="5958020"/>
            <a:ext cx="8296276" cy="899980"/>
          </a:xfrm>
          <a:prstGeom prst="rect">
            <a:avLst/>
          </a:prstGeom>
        </p:spPr>
      </p:pic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75EFD111-F943-41B2-8EEA-928A041DAA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9" r="13039"/>
          <a:stretch/>
        </p:blipFill>
        <p:spPr>
          <a:xfrm>
            <a:off x="-1" y="0"/>
            <a:ext cx="8141270" cy="4629319"/>
          </a:xfrm>
        </p:spPr>
      </p:pic>
      <p:sp>
        <p:nvSpPr>
          <p:cNvPr id="13" name="Tytuł 12">
            <a:extLst>
              <a:ext uri="{FF2B5EF4-FFF2-40B4-BE49-F238E27FC236}">
                <a16:creationId xmlns:a16="http://schemas.microsoft.com/office/drawing/2014/main" id="{69D5EF2E-C271-48B1-8E1E-FAEDAD9C56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l-PL" sz="2800" b="1" dirty="0">
                <a:solidFill>
                  <a:schemeClr val="bg1"/>
                </a:solidFill>
              </a:rPr>
              <a:t>Komitet Monitorujący program Fundusze Europejskie na Rozwój Cyfrowy 2021-2027</a:t>
            </a:r>
            <a:endParaRPr lang="pl-PL" dirty="0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576D40BE-17F7-47BC-A1D5-C0687B817711}"/>
              </a:ext>
            </a:extLst>
          </p:cNvPr>
          <p:cNvSpPr txBox="1"/>
          <p:nvPr/>
        </p:nvSpPr>
        <p:spPr>
          <a:xfrm>
            <a:off x="8141269" y="2941274"/>
            <a:ext cx="4050731" cy="991792"/>
          </a:xfrm>
          <a:prstGeom prst="rect">
            <a:avLst/>
          </a:prstGeom>
          <a:noFill/>
        </p:spPr>
        <p:txBody>
          <a:bodyPr wrap="square" lIns="180000" rIns="144000" bIns="144000">
            <a:spAutoFit/>
          </a:bodyPr>
          <a:lstStyle/>
          <a:p>
            <a:r>
              <a:rPr lang="pl-PL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Michał Ptaszyński</a:t>
            </a:r>
            <a:b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Zastępca 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Dyrektora Departamentu</a:t>
            </a:r>
            <a:b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Rozwoju Cyfrowego, IZ FERC</a:t>
            </a: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958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0B64B59-66CD-40B0-9779-81AE007E5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151"/>
            <a:ext cx="10515600" cy="896258"/>
          </a:xfrm>
        </p:spPr>
        <p:txBody>
          <a:bodyPr>
            <a:normAutofit/>
          </a:bodyPr>
          <a:lstStyle/>
          <a:p>
            <a:r>
              <a:rPr lang="pl-PL" altLang="pl-PL" sz="2800" b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KM FERC prawa i obowiązki członków i ich zastępców</a:t>
            </a:r>
            <a:endParaRPr lang="pl-PL" sz="2800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8108B03-F54E-471E-9400-2DD7DFF3D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87214"/>
            <a:ext cx="5157787" cy="474208"/>
          </a:xfrm>
        </p:spPr>
        <p:txBody>
          <a:bodyPr/>
          <a:lstStyle/>
          <a:p>
            <a:r>
              <a:rPr lang="pl-PL" dirty="0"/>
              <a:t>PRAWA (wybrane)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F3AE55F1-8267-447C-98EF-CB0A96EE0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3851" y="1847850"/>
            <a:ext cx="5505450" cy="4645024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udział w głosowaniach oraz dyskusji na posiedzeniach Komitetu;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przedstawianie stanowiska i opinii reprezentowanych środowisk oraz konsultowanie się z nim;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a typeface="Calibri" panose="020F0502020204030204" pitchFamily="34" charset="0"/>
                <a:cs typeface="CIDFont+F3"/>
              </a:rPr>
              <a:t>wnioskowanie o powołanie grup roboczych oraz uczestnictwo </a:t>
            </a: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w nich;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dostęp do dokumentów odnoszących się do rozpatrywanych kwestii niezależnie od etapu prac nad tymi dokumentami;</a:t>
            </a: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wnioskowania o realizację ekspertyz z obszaru dotyczącego FERC na potrzeby Komitetu lub grupy roboczej;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wnioskowania o organizację szkoleń z obszaru dotyczącego FERC dla członków Komitetu i ich zastępców oraz udział w nich;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a typeface="Calibri" panose="020F0502020204030204" pitchFamily="34" charset="0"/>
                <a:cs typeface="CIDFont+F3"/>
              </a:rPr>
              <a:t>refundacja/finansowanie kosztów poniesionych w związku z zadaniami realizowanymi na rzecz KM FERC;</a:t>
            </a: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uczestnictwa w działaniach ewaluacyjnych dotyczących obszarów szczególnie ważnych dla reprezentowanego przezeń środowiska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1800" dirty="0">
              <a:effectLst/>
              <a:latin typeface="CIDFont+F3"/>
              <a:ea typeface="Calibri" panose="020F0502020204030204" pitchFamily="34" charset="0"/>
              <a:cs typeface="CIDFont+F3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AF65FC70-73B5-4411-AC16-7DBA1EDCD4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2893" y="1087214"/>
            <a:ext cx="5183188" cy="474208"/>
          </a:xfrm>
        </p:spPr>
        <p:txBody>
          <a:bodyPr/>
          <a:lstStyle/>
          <a:p>
            <a:r>
              <a:rPr lang="pl-PL" dirty="0"/>
              <a:t>OBOWIĄZKI (wybrane)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A6370D76-7677-49C0-8FA4-1A985A18DE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995987" y="1679576"/>
            <a:ext cx="5967413" cy="4645024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aktywne uczestniczenie w </a:t>
            </a:r>
            <a:r>
              <a:rPr lang="pl-PL" sz="6400" dirty="0">
                <a:ea typeface="Calibri" panose="020F0502020204030204" pitchFamily="34" charset="0"/>
                <a:cs typeface="CIDFont+F3"/>
              </a:rPr>
              <a:t>posiedzeniach Komitetu, zapoznanie się z dokumentacją dotyczącą zagadnień omawianych na posiedzeniu Komitetu, </a:t>
            </a: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w tym udział w głosowaniach;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informowanie o planowanej nieobecności na posiedzeniu Komitetu oraz uczestniczenie w posiedzeniu Komitetu zastępcy w przypadku planowanej nieobecności członka Komitetu;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przedstawianie opinii reprezentowanych środowisk na posiedzeniach Komitetu oraz przekazywania tym środowiskom informacji zwrotnej o postępie wdrażania programu;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zapoznanie się z postępami w zakresie osiągania poszczególnych celów programu;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proponowanie ewentualnych rozwiązań usprawniających realizację programu;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analizowanie propozycji Instytucji Zarządzającej w zakresie zmian programu , kryteriów wraz z metodykami;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pl-PL" sz="6400" dirty="0">
                <a:effectLst/>
                <a:ea typeface="Calibri" panose="020F0502020204030204" pitchFamily="34" charset="0"/>
                <a:cs typeface="CIDFont+F3"/>
              </a:rPr>
              <a:t>ujawnienie ewentualnego konfliktu interesów dotyczącego swojej osoby i wyłączenia się z podejmowania decyzji w zakresie, którego ten konflikt może dotyczyć;</a:t>
            </a:r>
            <a:endParaRPr lang="pl-PL" sz="6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10869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217EC83F-C820-49A8-B064-8B4D795BE7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58240" y="1345309"/>
            <a:ext cx="4937760" cy="736282"/>
          </a:xfrm>
        </p:spPr>
        <p:txBody>
          <a:bodyPr/>
          <a:lstStyle/>
          <a:p>
            <a:r>
              <a:rPr lang="pl-PL" b="1" dirty="0">
                <a:solidFill>
                  <a:schemeClr val="tx1"/>
                </a:solidFill>
              </a:rPr>
              <a:t>REFUNDACJA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9FAA637-0F3F-45D4-9D10-432AE5EC44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pl-PL" sz="2800" dirty="0">
                <a:effectLst/>
                <a:ea typeface="Calibri" panose="020F0502020204030204" pitchFamily="34" charset="0"/>
              </a:rPr>
              <a:t>kosztów przejazdu na posiedzenie Komitetu lub grupy roboczej publicznymi lub niepublicznymi środkami komunikacji (koszty przejazdów środkami prywatnymi będą refundowane wg zasad określonych przez Instytucję Zarządzającą);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kosztów opłat dodatkowych (np. bilety parkingowe, opłaty za przejazd płatną autostradą);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800" dirty="0">
                <a:effectLst/>
                <a:ea typeface="Calibri" panose="020F0502020204030204" pitchFamily="34" charset="0"/>
              </a:rPr>
              <a:t>kosztów zakwaterowania, jeśli przedstawiciel zamieszkuje, bądź siedziba podmiotu delegującego jest poza miejscem obrad Komitetu lub grupy roboczej.</a:t>
            </a:r>
          </a:p>
          <a:p>
            <a:endParaRPr lang="pl-PL" dirty="0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2C1AC9F-C840-4D43-97CD-FBA0EDCC9A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7920" y="1345309"/>
            <a:ext cx="4937760" cy="736282"/>
          </a:xfrm>
        </p:spPr>
        <p:txBody>
          <a:bodyPr/>
          <a:lstStyle/>
          <a:p>
            <a:r>
              <a:rPr lang="pl-PL" b="1" dirty="0">
                <a:solidFill>
                  <a:schemeClr val="tx1"/>
                </a:solidFill>
              </a:rPr>
              <a:t>FINANSOWANIE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4AE9C71B-CA5E-4258-940A-D12CA192530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>
              <a:lnSpc>
                <a:spcPct val="70000"/>
              </a:lnSpc>
              <a:buFont typeface="Wingdings" panose="05000000000000000000" pitchFamily="2" charset="2"/>
              <a:buChar char="ü"/>
            </a:pPr>
            <a:r>
              <a:rPr lang="pl-PL" sz="2000" dirty="0"/>
              <a:t>finansowania kosztów szkoleń uznanych za niezbędne do właściwego wykonywania funkcji członka Komitetu lub grupy roboczej, organizowanych za pośrednictwem sekretariatu Komitetu lub sekretariatu grupy roboczej, o realizacji których zdecydował Przewodniczący Komitetu lub o realizację których wnioskował odpowiednio Komitet lub grupa robocza;</a:t>
            </a:r>
          </a:p>
          <a:p>
            <a:pPr>
              <a:lnSpc>
                <a:spcPct val="70000"/>
              </a:lnSpc>
              <a:buFont typeface="Wingdings" panose="05000000000000000000" pitchFamily="2" charset="2"/>
              <a:buChar char="ü"/>
            </a:pPr>
            <a:r>
              <a:rPr lang="pl-PL" sz="2000" dirty="0"/>
              <a:t>finansowania kosztów ekspertyz uznanych za niezbędne do wykonywania funkcji członka Komitetu lub grupy roboczej.</a:t>
            </a:r>
          </a:p>
        </p:txBody>
      </p:sp>
      <p:sp>
        <p:nvSpPr>
          <p:cNvPr id="6" name="Tytuł 5">
            <a:extLst>
              <a:ext uri="{FF2B5EF4-FFF2-40B4-BE49-F238E27FC236}">
                <a16:creationId xmlns:a16="http://schemas.microsoft.com/office/drawing/2014/main" id="{C1A0238D-8D8B-4EBE-9AEC-66155154D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altLang="pl-PL" sz="2800" b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KM FERC refundacja/finansowanie</a:t>
            </a:r>
            <a:endParaRPr lang="pl-PL" sz="2800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5BB1DC3F-10A8-4B76-8EE5-86F1F2FFD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87544" y="930125"/>
            <a:ext cx="1678576" cy="115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77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AA0F296-1DCE-4326-BAFD-F517FAAA7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altLang="pl-PL" sz="2800" b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KM FERC zadania dot. KPON i KPP</a:t>
            </a: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363A49F-81A4-4C0A-A37D-30AF4C7DC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886" y="1589314"/>
            <a:ext cx="11342913" cy="490356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pl-PL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Raz w roku IZ FERC informuje Komitet o:</a:t>
            </a:r>
            <a:br>
              <a:rPr lang="pl-PL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1) charakterze oraz liczbie zgłoszeń i przypadków niezgodności interwencji z przepisami KPON </a:t>
            </a:r>
            <a:r>
              <a:rPr lang="pl-PL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pl-PL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KPP;</a:t>
            </a:r>
            <a:br>
              <a:rPr lang="pl-PL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2) statusie zgłoszeń;</a:t>
            </a:r>
            <a:br>
              <a:rPr lang="pl-PL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3) działaniach podjętych przez właściwe instytucje w związku z ich wystąpieniem, działaniach naprawczych/prewencyjnych w celu uniknięcia powtórzenia się takich sytuacji w przyszłości.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dirty="0">
                <a:effectLst/>
                <a:ea typeface="Times New Roman" panose="02020603050405020304" pitchFamily="18" charset="0"/>
              </a:rPr>
              <a:t>W przypadku naruszeń systemowych lub powtarzających się mających związek z podejrzeniami o niezgodność projektów/operacji/działań z KPON i KPP, Komitet może podjąć następujące działania:</a:t>
            </a:r>
            <a:br>
              <a:rPr lang="pl-PL" sz="2000" dirty="0">
                <a:effectLst/>
                <a:ea typeface="Times New Roman" panose="02020603050405020304" pitchFamily="18" charset="0"/>
              </a:rPr>
            </a:br>
            <a:r>
              <a:rPr lang="pl-PL" sz="2000" dirty="0">
                <a:effectLst/>
                <a:ea typeface="Times New Roman" panose="02020603050405020304" pitchFamily="18" charset="0"/>
              </a:rPr>
              <a:t>1) powołać grupę roboczą do rozpatrzenia danego zagadnienia lub identyfikowanego problemu;</a:t>
            </a:r>
            <a:br>
              <a:rPr lang="pl-PL" sz="2000" dirty="0">
                <a:effectLst/>
                <a:ea typeface="Times New Roman" panose="02020603050405020304" pitchFamily="18" charset="0"/>
              </a:rPr>
            </a:br>
            <a:r>
              <a:rPr lang="pl-PL" sz="2000" dirty="0">
                <a:effectLst/>
                <a:ea typeface="Times New Roman" panose="02020603050405020304" pitchFamily="18" charset="0"/>
              </a:rPr>
              <a:t>2) zawnioskować do Instytucji Zarządzającej o zlecenie ekspertyzy obszarów, w których mogło dojść do naruszeń systemowych;</a:t>
            </a:r>
            <a:br>
              <a:rPr lang="pl-PL" sz="2000" dirty="0">
                <a:effectLst/>
                <a:ea typeface="Times New Roman" panose="02020603050405020304" pitchFamily="18" charset="0"/>
              </a:rPr>
            </a:br>
            <a:r>
              <a:rPr lang="pl-PL" sz="2000" dirty="0">
                <a:effectLst/>
                <a:ea typeface="Times New Roman" panose="02020603050405020304" pitchFamily="18" charset="0"/>
              </a:rPr>
              <a:t>3) zawnioskować do Instytucji Zarządzającej o przeprowadzenie specjalnych szkoleń dla instytucji/ beneficjentów/potencjalnych beneficjentów związanych z przestrzeganiem KPON/KPP. </a:t>
            </a:r>
            <a:br>
              <a:rPr lang="pl-PL" sz="2000" dirty="0">
                <a:effectLst/>
                <a:ea typeface="Times New Roman" panose="02020603050405020304" pitchFamily="18" charset="0"/>
              </a:rPr>
            </a:br>
            <a:r>
              <a:rPr lang="pl-PL" sz="2000" dirty="0">
                <a:effectLst/>
                <a:ea typeface="Times New Roman" panose="02020603050405020304" pitchFamily="18" charset="0"/>
              </a:rPr>
              <a:t>4) przekazać pod obrady Komitetu rekomendacje wypracowane w drodze konsultacji z reprezentowanymi środowiskami. Rekomendacje te są zatwierdzane uchwałą Komitetu oraz przekazywane przez Instytucję Zarządzającą do instytucji, u której stwierdzono naruszenie.</a:t>
            </a:r>
            <a:endParaRPr lang="pl-PL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06158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B9065F-501D-4250-A8AE-A5BD331C1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altLang="pl-PL" sz="2800" b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KM FERC planowany harmonogram posiedzeń w 2023 r.</a:t>
            </a:r>
            <a:endParaRPr lang="pl-PL" sz="2800" dirty="0"/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6FF79CA6-B5A2-4D1B-90D7-98E3191432D1}"/>
              </a:ext>
            </a:extLst>
          </p:cNvPr>
          <p:cNvGrpSpPr/>
          <p:nvPr/>
        </p:nvGrpSpPr>
        <p:grpSpPr>
          <a:xfrm>
            <a:off x="89545" y="878186"/>
            <a:ext cx="12766377" cy="6197781"/>
            <a:chOff x="116704" y="1032095"/>
            <a:chExt cx="12413292" cy="6043872"/>
          </a:xfrm>
        </p:grpSpPr>
        <p:graphicFrame>
          <p:nvGraphicFramePr>
            <p:cNvPr id="25" name="Diagram 24">
              <a:extLst>
                <a:ext uri="{FF2B5EF4-FFF2-40B4-BE49-F238E27FC236}">
                  <a16:creationId xmlns:a16="http://schemas.microsoft.com/office/drawing/2014/main" id="{FB5713E4-FC8C-4952-95D6-F0028FF2E22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54942018"/>
                </p:ext>
              </p:extLst>
            </p:nvPr>
          </p:nvGraphicFramePr>
          <p:xfrm>
            <a:off x="116704" y="1032095"/>
            <a:ext cx="12413292" cy="604387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6" name="pole tekstowe 25">
              <a:extLst>
                <a:ext uri="{FF2B5EF4-FFF2-40B4-BE49-F238E27FC236}">
                  <a16:creationId xmlns:a16="http://schemas.microsoft.com/office/drawing/2014/main" id="{8DD11C2C-0234-42E0-8F34-FC28C650F208}"/>
                </a:ext>
              </a:extLst>
            </p:cNvPr>
            <p:cNvSpPr txBox="1"/>
            <p:nvPr/>
          </p:nvSpPr>
          <p:spPr>
            <a:xfrm>
              <a:off x="609222" y="3897813"/>
              <a:ext cx="313099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l-PL" sz="4800" b="1" i="1" dirty="0"/>
                <a:t>I</a:t>
              </a:r>
              <a:endParaRPr lang="pl-PL" sz="2800" b="1" i="1" dirty="0"/>
            </a:p>
          </p:txBody>
        </p:sp>
        <p:sp>
          <p:nvSpPr>
            <p:cNvPr id="27" name="pole tekstowe 26">
              <a:extLst>
                <a:ext uri="{FF2B5EF4-FFF2-40B4-BE49-F238E27FC236}">
                  <a16:creationId xmlns:a16="http://schemas.microsoft.com/office/drawing/2014/main" id="{93611DAC-C52D-4B1B-9D58-E6B08C0AC8EC}"/>
                </a:ext>
              </a:extLst>
            </p:cNvPr>
            <p:cNvSpPr txBox="1"/>
            <p:nvPr/>
          </p:nvSpPr>
          <p:spPr>
            <a:xfrm>
              <a:off x="3685897" y="3897813"/>
              <a:ext cx="533023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l-PL" sz="4800" b="1" i="1" dirty="0"/>
                <a:t>II</a:t>
              </a:r>
              <a:endParaRPr lang="pl-PL" sz="2800" b="1" i="1" dirty="0"/>
            </a:p>
          </p:txBody>
        </p:sp>
        <p:sp>
          <p:nvSpPr>
            <p:cNvPr id="28" name="pole tekstowe 27">
              <a:extLst>
                <a:ext uri="{FF2B5EF4-FFF2-40B4-BE49-F238E27FC236}">
                  <a16:creationId xmlns:a16="http://schemas.microsoft.com/office/drawing/2014/main" id="{D14E010F-8832-412F-9536-3C60132CD0CD}"/>
                </a:ext>
              </a:extLst>
            </p:cNvPr>
            <p:cNvSpPr txBox="1"/>
            <p:nvPr/>
          </p:nvSpPr>
          <p:spPr>
            <a:xfrm>
              <a:off x="7588876" y="3897813"/>
              <a:ext cx="714093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l-PL" sz="4800" b="1" i="1" dirty="0"/>
                <a:t>III</a:t>
              </a:r>
              <a:endParaRPr lang="pl-PL" sz="2800" b="1" i="1" dirty="0"/>
            </a:p>
          </p:txBody>
        </p:sp>
        <p:sp>
          <p:nvSpPr>
            <p:cNvPr id="29" name="pole tekstowe 28">
              <a:extLst>
                <a:ext uri="{FF2B5EF4-FFF2-40B4-BE49-F238E27FC236}">
                  <a16:creationId xmlns:a16="http://schemas.microsoft.com/office/drawing/2014/main" id="{BAAB5773-3A89-40EB-8919-49A97907996D}"/>
                </a:ext>
              </a:extLst>
            </p:cNvPr>
            <p:cNvSpPr txBox="1"/>
            <p:nvPr/>
          </p:nvSpPr>
          <p:spPr>
            <a:xfrm>
              <a:off x="9895722" y="3897813"/>
              <a:ext cx="840841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l-PL" sz="4800" b="1" i="1" dirty="0"/>
                <a:t>IV</a:t>
              </a:r>
              <a:endParaRPr lang="pl-PL" sz="2800" b="1" i="1" dirty="0"/>
            </a:p>
          </p:txBody>
        </p:sp>
        <p:sp>
          <p:nvSpPr>
            <p:cNvPr id="30" name="Prostokąt 29">
              <a:extLst>
                <a:ext uri="{FF2B5EF4-FFF2-40B4-BE49-F238E27FC236}">
                  <a16:creationId xmlns:a16="http://schemas.microsoft.com/office/drawing/2014/main" id="{C71727B6-C03A-45F4-BCAD-531C8D50DCEB}"/>
                </a:ext>
              </a:extLst>
            </p:cNvPr>
            <p:cNvSpPr/>
            <p:nvPr/>
          </p:nvSpPr>
          <p:spPr>
            <a:xfrm>
              <a:off x="116704" y="2484371"/>
              <a:ext cx="1509293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9600" b="1" i="0" cap="none" spc="0" dirty="0">
                  <a:ln w="0"/>
                  <a:solidFill>
                    <a:srgbClr val="CC0099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Wingdings" panose="05000000000000000000" pitchFamily="2" charset="2"/>
                </a:rPr>
                <a:t></a:t>
              </a:r>
              <a:endParaRPr lang="pl-PL" sz="9600" b="1" i="0" cap="none" spc="0" dirty="0">
                <a:ln w="0"/>
                <a:solidFill>
                  <a:srgbClr val="CC00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1" name="Prostokąt 30">
              <a:extLst>
                <a:ext uri="{FF2B5EF4-FFF2-40B4-BE49-F238E27FC236}">
                  <a16:creationId xmlns:a16="http://schemas.microsoft.com/office/drawing/2014/main" id="{59065FE9-6EC0-4317-9C06-882BFCCFFB72}"/>
                </a:ext>
              </a:extLst>
            </p:cNvPr>
            <p:cNvSpPr/>
            <p:nvPr/>
          </p:nvSpPr>
          <p:spPr>
            <a:xfrm>
              <a:off x="3257604" y="2484371"/>
              <a:ext cx="1509293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9600" b="1" i="0" cap="none" spc="0" dirty="0">
                  <a:ln w="0">
                    <a:solidFill>
                      <a:srgbClr val="B1096B"/>
                    </a:solidFill>
                  </a:ln>
                  <a:noFill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Wingdings" panose="05000000000000000000" pitchFamily="2" charset="2"/>
                </a:rPr>
                <a:t></a:t>
              </a:r>
              <a:endParaRPr lang="pl-PL" sz="9600" b="1" i="0" cap="none" spc="0" dirty="0">
                <a:ln w="0">
                  <a:solidFill>
                    <a:srgbClr val="B1096B"/>
                  </a:solidFill>
                </a:ln>
                <a:noFill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Prostokąt 32">
              <a:extLst>
                <a:ext uri="{FF2B5EF4-FFF2-40B4-BE49-F238E27FC236}">
                  <a16:creationId xmlns:a16="http://schemas.microsoft.com/office/drawing/2014/main" id="{1CB7853C-2192-42DF-B2A4-278F58EF1FB5}"/>
                </a:ext>
              </a:extLst>
            </p:cNvPr>
            <p:cNvSpPr/>
            <p:nvPr/>
          </p:nvSpPr>
          <p:spPr>
            <a:xfrm>
              <a:off x="7230569" y="2484371"/>
              <a:ext cx="1509293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9600" b="1" i="0" cap="none" spc="0" dirty="0">
                  <a:ln w="0">
                    <a:solidFill>
                      <a:srgbClr val="B1096B"/>
                    </a:solidFill>
                  </a:ln>
                  <a:noFill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Wingdings" panose="05000000000000000000" pitchFamily="2" charset="2"/>
                </a:rPr>
                <a:t></a:t>
              </a:r>
              <a:endParaRPr lang="pl-PL" sz="9600" b="1" i="0" cap="none" spc="0" dirty="0">
                <a:ln w="0">
                  <a:solidFill>
                    <a:srgbClr val="B1096B"/>
                  </a:solidFill>
                </a:ln>
                <a:noFill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4" name="Prostokąt 33">
              <a:extLst>
                <a:ext uri="{FF2B5EF4-FFF2-40B4-BE49-F238E27FC236}">
                  <a16:creationId xmlns:a16="http://schemas.microsoft.com/office/drawing/2014/main" id="{AF681CBD-F115-4A90-A7ED-D7AE81F41D93}"/>
                </a:ext>
              </a:extLst>
            </p:cNvPr>
            <p:cNvSpPr/>
            <p:nvPr/>
          </p:nvSpPr>
          <p:spPr>
            <a:xfrm>
              <a:off x="9561495" y="2484371"/>
              <a:ext cx="1509293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9600" b="1" i="0" cap="none" spc="0" dirty="0">
                  <a:ln w="0">
                    <a:solidFill>
                      <a:srgbClr val="B1096B"/>
                    </a:solidFill>
                  </a:ln>
                  <a:noFill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Wingdings" panose="05000000000000000000" pitchFamily="2" charset="2"/>
                </a:rPr>
                <a:t></a:t>
              </a:r>
              <a:endParaRPr lang="pl-PL" sz="9600" b="1" i="0" cap="none" spc="0" dirty="0">
                <a:ln w="0">
                  <a:solidFill>
                    <a:srgbClr val="B1096B"/>
                  </a:solidFill>
                </a:ln>
                <a:noFill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6792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4AEEE8-75BC-496C-94E9-E1708B1E7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b="1" dirty="0">
                <a:solidFill>
                  <a:srgbClr val="002060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KM FERC uwagi do projektu Regulaminu</a:t>
            </a: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F8E5D82-E760-429B-A1E0-2A1902FC82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Do projektu Regulaminu wpłynęło przed posiedzeniem Komitetu 64 uwagi z 8 instytucji/organizacji.</a:t>
            </a:r>
          </a:p>
          <a:p>
            <a:pPr marL="0" indent="0">
              <a:buNone/>
            </a:pPr>
            <a:r>
              <a:rPr lang="pl-PL" dirty="0"/>
              <a:t>36 uwag zostało uwzględnionych bądź częściowo uwzględnionych.</a:t>
            </a:r>
          </a:p>
          <a:p>
            <a:pPr marL="0" indent="0">
              <a:buNone/>
            </a:pPr>
            <a:r>
              <a:rPr lang="pl-PL" dirty="0"/>
              <a:t>15 uwag nieuwzględnionych.</a:t>
            </a:r>
          </a:p>
          <a:p>
            <a:pPr marL="0" indent="0">
              <a:buNone/>
            </a:pPr>
            <a:r>
              <a:rPr lang="pl-PL" dirty="0"/>
              <a:t>13 uwag pozostaje w trakcie uzgodnień (kwestie horyzontalne, uwagi do wyjaśnienia).</a:t>
            </a:r>
          </a:p>
          <a:p>
            <a:pPr marL="0" indent="0">
              <a:buNone/>
            </a:pPr>
            <a:r>
              <a:rPr lang="pl-PL" dirty="0"/>
              <a:t>Ponadto Instytucja Zarządzająca wprowadziła jedną autokorektę.</a:t>
            </a:r>
          </a:p>
        </p:txBody>
      </p:sp>
      <p:pic>
        <p:nvPicPr>
          <p:cNvPr id="4" name="Symbol zastępczy zawartości 3" descr="Żarówka">
            <a:extLst>
              <a:ext uri="{FF2B5EF4-FFF2-40B4-BE49-F238E27FC236}">
                <a16:creationId xmlns:a16="http://schemas.microsoft.com/office/drawing/2014/main" id="{F5E8CB06-A639-4E2B-B0DF-AFD2111F4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39942" y="0"/>
            <a:ext cx="2133601" cy="194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271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4AEEE8-75BC-496C-94E9-E1708B1E7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b="1" dirty="0">
                <a:solidFill>
                  <a:srgbClr val="002060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KM FERC kwestie horyzontalne do rozstrzygnięcia</a:t>
            </a: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F8E5D82-E760-429B-A1E0-2A1902FC82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pl-PL" dirty="0"/>
              <a:t>Finansowanie Komitetów Monitorujących</a:t>
            </a:r>
          </a:p>
          <a:p>
            <a:pPr marL="514350" indent="-514350">
              <a:buAutoNum type="arabicParenR"/>
            </a:pPr>
            <a:r>
              <a:rPr lang="pl-PL" dirty="0"/>
              <a:t>Nieposzlakowana opinia</a:t>
            </a:r>
          </a:p>
          <a:p>
            <a:pPr marL="514350" indent="-514350">
              <a:buAutoNum type="arabicParenR"/>
            </a:pPr>
            <a:r>
              <a:rPr lang="pl-PL" dirty="0"/>
              <a:t>Konflikt interesów</a:t>
            </a:r>
          </a:p>
          <a:p>
            <a:pPr marL="514350" indent="-514350">
              <a:buAutoNum type="arabicParenR"/>
            </a:pPr>
            <a:r>
              <a:rPr lang="pl-PL" dirty="0"/>
              <a:t>Wykluczenie instytucji/organizacji ze składu Komitetu Monitorującego</a:t>
            </a:r>
          </a:p>
        </p:txBody>
      </p:sp>
    </p:spTree>
    <p:extLst>
      <p:ext uri="{BB962C8B-B14F-4D97-AF65-F5344CB8AC3E}">
        <p14:creationId xmlns:p14="http://schemas.microsoft.com/office/powerpoint/2010/main" val="401083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 descr="Logo Fundusze Europejskie na Rozwój Cyfrowy, Flaga Biało-Czerwona wraz z napisem Rzeczpospolita Polska, Flaga Unii Europejskiej wraz z napisem Dofinansowane przez Unię Europejską oraz Orzeł Biały wraz z napisem Ministerstwo Funduszy i Polityki Regionalnej. ">
            <a:extLst>
              <a:ext uri="{FF2B5EF4-FFF2-40B4-BE49-F238E27FC236}">
                <a16:creationId xmlns:a16="http://schemas.microsoft.com/office/drawing/2014/main" id="{41484376-3E7F-4687-8339-B465CC1EA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8627" y="596199"/>
            <a:ext cx="9728948" cy="1055396"/>
          </a:xfrm>
          <a:prstGeom prst="rect">
            <a:avLst/>
          </a:prstGeom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id="{C70DA3D0-CC8C-4F1D-AEB7-589152DB314C}"/>
              </a:ext>
            </a:extLst>
          </p:cNvPr>
          <p:cNvSpPr txBox="1"/>
          <p:nvPr/>
        </p:nvSpPr>
        <p:spPr>
          <a:xfrm>
            <a:off x="990599" y="2136339"/>
            <a:ext cx="924197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Sekretariat Komitetu Monitorującego FERC</a:t>
            </a:r>
            <a:endParaRPr lang="pl-PL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Ministerstwo Funduszy i Polityki Regionalnej</a:t>
            </a:r>
            <a:endParaRPr lang="pl-PL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Departament Rozwoju Cyfrowego</a:t>
            </a:r>
            <a:endParaRPr lang="pl-PL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ul. Wspólna 2/4</a:t>
            </a:r>
            <a:endParaRPr lang="pl-PL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00-926 Warszawa</a:t>
            </a:r>
            <a:endParaRPr lang="pl-PL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de-DE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tel.: 22 273 </a:t>
            </a:r>
            <a:r>
              <a:rPr lang="pl-PL" b="1" dirty="0">
                <a:solidFill>
                  <a:srgbClr val="000000"/>
                </a:solidFill>
                <a:latin typeface="Arial" panose="020B0604020202020204" pitchFamily="34" charset="0"/>
              </a:rPr>
              <a:t>75 13</a:t>
            </a:r>
            <a:endParaRPr lang="fr-FR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e-mail:</a:t>
            </a:r>
            <a:r>
              <a:rPr lang="pl-PL" b="1" dirty="0">
                <a:solidFill>
                  <a:srgbClr val="000000"/>
                </a:solidFill>
                <a:latin typeface="Arial" panose="020B0604020202020204" pitchFamily="34" charset="0"/>
              </a:rPr>
              <a:t> SekretariatKM</a:t>
            </a:r>
            <a:r>
              <a:rPr lang="pl-PL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FERC@mfipr.gov.pl </a:t>
            </a:r>
          </a:p>
          <a:p>
            <a:endParaRPr lang="pl-PL" sz="1800" b="1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Dane widnieją na stronie internetowej IZ FERC, w zakładce Instytucje w Programie:</a:t>
            </a:r>
          </a:p>
          <a:p>
            <a:r>
              <a:rPr lang="pl-PL" dirty="0">
                <a:hlinkClick r:id="rId4"/>
              </a:rPr>
              <a:t>https://www.rozwojcyfrowy.gov.pl/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096542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 descr="Logo Fundusze Europejskie na Rozwój Cyfrowy, Flaga Biało-Czerwona wraz z napisem Rzeczpospolita Polska, Flaga Unii Europejskiej wraz z napisem Dofinansowane przez Unię Europejską oraz Orzeł Biały wraz z napisem Ministerstwo Funduszy i Polityki Regionalnej. ">
            <a:extLst>
              <a:ext uri="{FF2B5EF4-FFF2-40B4-BE49-F238E27FC236}">
                <a16:creationId xmlns:a16="http://schemas.microsoft.com/office/drawing/2014/main" id="{41484376-3E7F-4687-8339-B465CC1EA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8627" y="596199"/>
            <a:ext cx="9728948" cy="1055396"/>
          </a:xfrm>
          <a:prstGeom prst="rect">
            <a:avLst/>
          </a:prstGeom>
        </p:spPr>
      </p:pic>
      <p:grpSp>
        <p:nvGrpSpPr>
          <p:cNvPr id="28" name="Grupa 27">
            <a:extLst>
              <a:ext uri="{FF2B5EF4-FFF2-40B4-BE49-F238E27FC236}">
                <a16:creationId xmlns:a16="http://schemas.microsoft.com/office/drawing/2014/main" id="{BB26A218-61B6-48A1-BB7B-FB8079E11082}"/>
              </a:ext>
            </a:extLst>
          </p:cNvPr>
          <p:cNvGrpSpPr/>
          <p:nvPr/>
        </p:nvGrpSpPr>
        <p:grpSpPr>
          <a:xfrm>
            <a:off x="1248568" y="2432234"/>
            <a:ext cx="10314782" cy="3352220"/>
            <a:chOff x="1381918" y="1801813"/>
            <a:chExt cx="11322166" cy="3679612"/>
          </a:xfrm>
          <a:solidFill>
            <a:srgbClr val="FFFFFF"/>
          </a:solidFill>
        </p:grpSpPr>
        <p:pic>
          <p:nvPicPr>
            <p:cNvPr id="6" name="Obraz 5" descr="Logo portalu Face Book" title="FB">
              <a:extLst>
                <a:ext uri="{FF2B5EF4-FFF2-40B4-BE49-F238E27FC236}">
                  <a16:creationId xmlns:a16="http://schemas.microsoft.com/office/drawing/2014/main" id="{8B206220-9F5D-43E6-9333-5E0A2153B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36382" y="3798887"/>
              <a:ext cx="682741" cy="684000"/>
            </a:xfrm>
            <a:prstGeom prst="rect">
              <a:avLst/>
            </a:prstGeom>
            <a:grpFill/>
          </p:spPr>
        </p:pic>
        <p:pic>
          <p:nvPicPr>
            <p:cNvPr id="7" name="Obraz 6" descr="Logo Instagram" title="Instagram">
              <a:extLst>
                <a:ext uri="{FF2B5EF4-FFF2-40B4-BE49-F238E27FC236}">
                  <a16:creationId xmlns:a16="http://schemas.microsoft.com/office/drawing/2014/main" id="{2817D76E-DD18-4C83-B79C-13944C1AD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33866" y="4797425"/>
              <a:ext cx="687772" cy="684000"/>
            </a:xfrm>
            <a:prstGeom prst="rect">
              <a:avLst/>
            </a:prstGeom>
            <a:grpFill/>
          </p:spPr>
        </p:pic>
        <p:pic>
          <p:nvPicPr>
            <p:cNvPr id="8" name="Obraz 7" descr="Logo portalu Twitter" title="TT">
              <a:extLst>
                <a:ext uri="{FF2B5EF4-FFF2-40B4-BE49-F238E27FC236}">
                  <a16:creationId xmlns:a16="http://schemas.microsoft.com/office/drawing/2014/main" id="{2527E52E-8008-4E4F-891C-187A5AB4B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33866" y="2800350"/>
              <a:ext cx="687772" cy="684000"/>
            </a:xfrm>
            <a:prstGeom prst="rect">
              <a:avLst/>
            </a:prstGeom>
            <a:grpFill/>
          </p:spPr>
        </p:pic>
        <p:pic>
          <p:nvPicPr>
            <p:cNvPr id="9" name="Obraz 8" descr="Logo_strony_internetowej_WWW" title="www">
              <a:extLst>
                <a:ext uri="{FF2B5EF4-FFF2-40B4-BE49-F238E27FC236}">
                  <a16:creationId xmlns:a16="http://schemas.microsoft.com/office/drawing/2014/main" id="{93BBEDC4-8134-40D9-99CA-AD0CBB476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30722" y="1801813"/>
              <a:ext cx="694060" cy="684000"/>
            </a:xfrm>
            <a:prstGeom prst="rect">
              <a:avLst/>
            </a:prstGeom>
            <a:grpFill/>
          </p:spPr>
        </p:pic>
        <p:sp>
          <p:nvSpPr>
            <p:cNvPr id="10" name="Tytuł 1">
              <a:extLst>
                <a:ext uri="{FF2B5EF4-FFF2-40B4-BE49-F238E27FC236}">
                  <a16:creationId xmlns:a16="http://schemas.microsoft.com/office/drawing/2014/main" id="{90C43024-0BFD-47AF-B7EF-B0F6993BBD9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2699" y="2796511"/>
              <a:ext cx="3131622" cy="647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@MFIPR_GOV_PL</a:t>
              </a:r>
            </a:p>
          </p:txBody>
        </p:sp>
        <p:sp>
          <p:nvSpPr>
            <p:cNvPr id="11" name="Tytuł 1">
              <a:extLst>
                <a:ext uri="{FF2B5EF4-FFF2-40B4-BE49-F238E27FC236}">
                  <a16:creationId xmlns:a16="http://schemas.microsoft.com/office/drawing/2014/main" id="{9F07F358-BB42-4076-AA98-8481708331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4288" y="3783616"/>
              <a:ext cx="6339796" cy="647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lnSpc>
                  <a:spcPct val="100000"/>
                </a:lnSpc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@MinisterstwoFunduszyiPolitykiRegionalnej</a:t>
              </a:r>
            </a:p>
          </p:txBody>
        </p:sp>
        <p:sp>
          <p:nvSpPr>
            <p:cNvPr id="12" name="Tytuł 1">
              <a:extLst>
                <a:ext uri="{FF2B5EF4-FFF2-40B4-BE49-F238E27FC236}">
                  <a16:creationId xmlns:a16="http://schemas.microsoft.com/office/drawing/2014/main" id="{9A297FDD-2B8D-4176-9F54-0984A43DCB1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4288" y="4731566"/>
              <a:ext cx="3275012" cy="684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lnSpc>
                  <a:spcPct val="100000"/>
                </a:lnSpc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#wspolna2przez4</a:t>
              </a:r>
            </a:p>
          </p:txBody>
        </p:sp>
        <p:sp>
          <p:nvSpPr>
            <p:cNvPr id="13" name="Tytuł 1">
              <a:extLst>
                <a:ext uri="{FF2B5EF4-FFF2-40B4-BE49-F238E27FC236}">
                  <a16:creationId xmlns:a16="http://schemas.microsoft.com/office/drawing/2014/main" id="{87919056-8EE2-41AF-BF9B-204E13B473E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2700" y="1815116"/>
              <a:ext cx="5808167" cy="647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lnSpc>
                  <a:spcPct val="100000"/>
                </a:lnSpc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www.gov.pl/web/fundusze-regiony</a:t>
              </a:r>
            </a:p>
          </p:txBody>
        </p:sp>
        <p:sp>
          <p:nvSpPr>
            <p:cNvPr id="20" name="pole tekstowe 19">
              <a:extLst>
                <a:ext uri="{FF2B5EF4-FFF2-40B4-BE49-F238E27FC236}">
                  <a16:creationId xmlns:a16="http://schemas.microsoft.com/office/drawing/2014/main" id="{FEF18C3D-D9C1-4F37-89D5-3E70F71DD2D4}"/>
                </a:ext>
              </a:extLst>
            </p:cNvPr>
            <p:cNvSpPr txBox="1"/>
            <p:nvPr/>
          </p:nvSpPr>
          <p:spPr>
            <a:xfrm>
              <a:off x="1381918" y="1908134"/>
              <a:ext cx="3656807" cy="50675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r" defTabSz="914243">
                <a:lnSpc>
                  <a:spcPct val="100000"/>
                </a:lnSpc>
                <a:defRPr/>
              </a:pPr>
              <a:r>
                <a:rPr lang="pl-PL" dirty="0">
                  <a:solidFill>
                    <a:srgbClr val="003399"/>
                  </a:solidFill>
                </a:rPr>
                <a:t>www.</a:t>
              </a:r>
              <a:r>
                <a:rPr lang="pl-PL" sz="2400" dirty="0">
                  <a:solidFill>
                    <a:srgbClr val="003399"/>
                  </a:solidFill>
                </a:rPr>
                <a:t>FERC</a:t>
              </a:r>
              <a:r>
                <a:rPr lang="pl-PL" dirty="0">
                  <a:solidFill>
                    <a:srgbClr val="003399"/>
                  </a:solidFill>
                </a:rPr>
                <a:t>.gov.pl</a:t>
              </a:r>
            </a:p>
          </p:txBody>
        </p:sp>
        <p:sp>
          <p:nvSpPr>
            <p:cNvPr id="22" name="pole tekstowe 21">
              <a:extLst>
                <a:ext uri="{FF2B5EF4-FFF2-40B4-BE49-F238E27FC236}">
                  <a16:creationId xmlns:a16="http://schemas.microsoft.com/office/drawing/2014/main" id="{26DF9A46-776C-4430-9F18-91E10D517FCF}"/>
                </a:ext>
              </a:extLst>
            </p:cNvPr>
            <p:cNvSpPr txBox="1"/>
            <p:nvPr/>
          </p:nvSpPr>
          <p:spPr>
            <a:xfrm>
              <a:off x="2600324" y="2889529"/>
              <a:ext cx="2438400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r"/>
              <a:r>
                <a:rPr lang="pl-PL" sz="2400" dirty="0">
                  <a:solidFill>
                    <a:srgbClr val="003399"/>
                  </a:solidFill>
                </a:rPr>
                <a:t>#PolskaCyfrowa</a:t>
              </a:r>
            </a:p>
          </p:txBody>
        </p:sp>
        <p:sp>
          <p:nvSpPr>
            <p:cNvPr id="24" name="pole tekstowe 23">
              <a:extLst>
                <a:ext uri="{FF2B5EF4-FFF2-40B4-BE49-F238E27FC236}">
                  <a16:creationId xmlns:a16="http://schemas.microsoft.com/office/drawing/2014/main" id="{09FBE067-00B6-4A73-ACF7-1B6AA88212B9}"/>
                </a:ext>
              </a:extLst>
            </p:cNvPr>
            <p:cNvSpPr txBox="1"/>
            <p:nvPr/>
          </p:nvSpPr>
          <p:spPr>
            <a:xfrm>
              <a:off x="1466849" y="4842734"/>
              <a:ext cx="3571875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r"/>
              <a:r>
                <a:rPr lang="pl-PL" sz="2400" dirty="0">
                  <a:solidFill>
                    <a:srgbClr val="003399"/>
                  </a:solidFill>
                </a:rPr>
                <a:t>#funduszeeuropejskie</a:t>
              </a:r>
            </a:p>
          </p:txBody>
        </p:sp>
        <p:sp>
          <p:nvSpPr>
            <p:cNvPr id="26" name="pole tekstowe 25">
              <a:extLst>
                <a:ext uri="{FF2B5EF4-FFF2-40B4-BE49-F238E27FC236}">
                  <a16:creationId xmlns:a16="http://schemas.microsoft.com/office/drawing/2014/main" id="{AA348C20-C722-493A-99B7-A7E90099604F}"/>
                </a:ext>
              </a:extLst>
            </p:cNvPr>
            <p:cNvSpPr txBox="1"/>
            <p:nvPr/>
          </p:nvSpPr>
          <p:spPr>
            <a:xfrm>
              <a:off x="2800349" y="3876634"/>
              <a:ext cx="2238375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r"/>
              <a:r>
                <a:rPr lang="pl-PL" sz="2400" dirty="0">
                  <a:solidFill>
                    <a:srgbClr val="003399"/>
                  </a:solidFill>
                </a:rPr>
                <a:t>@FunduszeUE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6145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Symbol zastępczy tekstu 3">
            <a:extLst>
              <a:ext uri="{FF2B5EF4-FFF2-40B4-BE49-F238E27FC236}">
                <a16:creationId xmlns:a16="http://schemas.microsoft.com/office/drawing/2014/main" id="{0B0B7A3A-675C-4267-9FC0-ACF629396387}"/>
              </a:ext>
            </a:extLst>
          </p:cNvPr>
          <p:cNvSpPr txBox="1">
            <a:spLocks/>
          </p:cNvSpPr>
          <p:nvPr/>
        </p:nvSpPr>
        <p:spPr bwMode="auto">
          <a:xfrm>
            <a:off x="1201646" y="656709"/>
            <a:ext cx="8671928" cy="53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pl-PL" altLang="pl-PL" sz="2800" b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KM FERC podstawa prawna funkcjonowania</a:t>
            </a:r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6EC55E47-CBF0-4FBC-A306-1CC11E951222}"/>
              </a:ext>
            </a:extLst>
          </p:cNvPr>
          <p:cNvSpPr txBox="1"/>
          <p:nvPr/>
        </p:nvSpPr>
        <p:spPr>
          <a:xfrm>
            <a:off x="1201645" y="1404691"/>
            <a:ext cx="980033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i="0" u="none" strike="noStrike" baseline="0" dirty="0">
                <a:solidFill>
                  <a:srgbClr val="000000"/>
                </a:solidFill>
              </a:rPr>
              <a:t>Rozporządzenie Parlamentu Europejskiego i Rady (UE) 2021/1060 z dnia 24 czerwca 2021 r.</a:t>
            </a:r>
            <a:endParaRPr lang="pl-PL" b="0" i="0" u="none" strike="noStrike" baseline="0" dirty="0">
              <a:solidFill>
                <a:srgbClr val="000000"/>
              </a:solidFill>
            </a:endParaRPr>
          </a:p>
          <a:p>
            <a:r>
              <a:rPr lang="pl-PL" sz="1800" b="0" i="0" u="none" strike="noStrike" baseline="0" dirty="0">
                <a:solidFill>
                  <a:srgbClr val="000000"/>
                </a:solidFill>
              </a:rPr>
              <a:t>•Art. 8 -Partnerstwo i wielopoziomowe zarządzanie</a:t>
            </a:r>
          </a:p>
          <a:p>
            <a:r>
              <a:rPr lang="pl-PL" sz="1800" b="0" i="0" u="none" strike="noStrike" baseline="0" dirty="0">
                <a:solidFill>
                  <a:srgbClr val="000000"/>
                </a:solidFill>
              </a:rPr>
              <a:t>•Art. 38-40 dot. KM, jego składu i funkcji; Art. 44 ust. 6 – plan ewaluacji</a:t>
            </a: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4F057767-8181-4C8D-8447-4A36D17E6B92}"/>
              </a:ext>
            </a:extLst>
          </p:cNvPr>
          <p:cNvSpPr txBox="1"/>
          <p:nvPr/>
        </p:nvSpPr>
        <p:spPr>
          <a:xfrm>
            <a:off x="1201645" y="2569604"/>
            <a:ext cx="96933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i="0" u="none" strike="noStrike" baseline="0" dirty="0">
                <a:solidFill>
                  <a:srgbClr val="000000"/>
                </a:solidFill>
              </a:rPr>
              <a:t>Ustawa z dnia 28 kwietnia 2022 r. o zasadach realizacji zadań finansowanych ze środków europejskich w perspektywie finansowej 2021–2027</a:t>
            </a:r>
            <a:endParaRPr lang="pl-PL" sz="1800" b="0" i="0" u="none" strike="noStrike" baseline="0" dirty="0">
              <a:solidFill>
                <a:srgbClr val="000000"/>
              </a:solidFill>
            </a:endParaRPr>
          </a:p>
          <a:p>
            <a:r>
              <a:rPr lang="pl-PL" sz="1600" b="0" i="0" u="none" strike="noStrike" baseline="0" dirty="0">
                <a:solidFill>
                  <a:srgbClr val="000000"/>
                </a:solidFill>
              </a:rPr>
              <a:t>•</a:t>
            </a:r>
            <a:r>
              <a:rPr lang="pl-PL" b="0" i="0" u="none" strike="noStrike" baseline="0" dirty="0">
                <a:solidFill>
                  <a:srgbClr val="000000"/>
                </a:solidFill>
              </a:rPr>
              <a:t>Rozdział 5 dot. KM</a:t>
            </a:r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BC9AB374-75AB-4155-B01B-E13A1568EEBC}"/>
              </a:ext>
            </a:extLst>
          </p:cNvPr>
          <p:cNvSpPr txBox="1"/>
          <p:nvPr/>
        </p:nvSpPr>
        <p:spPr>
          <a:xfrm>
            <a:off x="1201645" y="3577866"/>
            <a:ext cx="9284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i="0" u="none" strike="noStrike" baseline="0" dirty="0">
                <a:solidFill>
                  <a:srgbClr val="000000"/>
                </a:solidFill>
              </a:rPr>
              <a:t>Wytyczne dotyczące komitetów monitorujących na lata 2021-2027</a:t>
            </a:r>
            <a:endParaRPr lang="pl-PL" sz="1800" b="0" i="0" u="none" strike="noStrike" baseline="0" dirty="0">
              <a:solidFill>
                <a:srgbClr val="000000"/>
              </a:solidFill>
            </a:endParaRPr>
          </a:p>
          <a:p>
            <a:r>
              <a:rPr lang="pl-PL" sz="1800" b="1" i="0" u="none" strike="noStrike" baseline="0" dirty="0">
                <a:solidFill>
                  <a:srgbClr val="000000"/>
                </a:solidFill>
              </a:rPr>
              <a:t>Wytyczne dotyczące realizacji zasady partnerstwa na lata 2021-2027</a:t>
            </a:r>
            <a:endParaRPr lang="pl-PL" dirty="0"/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6DAC91A7-9D45-415A-8D7F-CF86EBB3E81B}"/>
              </a:ext>
            </a:extLst>
          </p:cNvPr>
          <p:cNvSpPr txBox="1"/>
          <p:nvPr/>
        </p:nvSpPr>
        <p:spPr>
          <a:xfrm>
            <a:off x="1201645" y="4424172"/>
            <a:ext cx="96933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i="0" u="none" strike="noStrike" baseline="0" dirty="0">
                <a:solidFill>
                  <a:srgbClr val="000000"/>
                </a:solidFill>
              </a:rPr>
              <a:t>Zarządzenie Ministra Funduszy i Polityki Regionalnej z dnia </a:t>
            </a:r>
            <a:r>
              <a:rPr lang="pl-PL" b="1" dirty="0">
                <a:solidFill>
                  <a:srgbClr val="000000"/>
                </a:solidFill>
              </a:rPr>
              <a:t>17 stycznia</a:t>
            </a:r>
            <a:r>
              <a:rPr lang="pl-PL" sz="1800" b="1" i="0" u="none" strike="noStrike" baseline="0" dirty="0">
                <a:solidFill>
                  <a:srgbClr val="000000"/>
                </a:solidFill>
              </a:rPr>
              <a:t> 2023 r. w sprawie powołania Komitetu Monitorującego program Fundusze Europejskie </a:t>
            </a:r>
            <a:r>
              <a:rPr lang="pl-PL" b="1" dirty="0">
                <a:solidFill>
                  <a:srgbClr val="000000"/>
                </a:solidFill>
              </a:rPr>
              <a:t>na</a:t>
            </a:r>
            <a:r>
              <a:rPr lang="pl-PL" sz="1800" b="1" i="0" u="none" strike="noStrike" baseline="0" dirty="0">
                <a:solidFill>
                  <a:srgbClr val="000000"/>
                </a:solidFill>
              </a:rPr>
              <a:t> Rozwój Cyfrowy 2021-2027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98016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Symbol zastępczy tekstu 3" descr="Dwa wykresy kołowe przedstawiające skład KM FERC. W pierwszym większym wykresie zaznaczono kolorem zielonym wycinek wskazujący Instytucje Pcz wraz z liczbą 14, kolorem pomarańczowym IZ + IP wraz z cyfrą 3 oraz kolorem niebieskim Partnerów wraz liczbą 29. Od ostatniego wycinka odchodzi strzałka wskazująca drugi wykres kołowy przedstawiający skład szczegółowy grupy Partnerów. Są to JST + instytucje publiczne w liczbie 6, społeczeństwo obywatelskie w liczbie 9 oraz partnerzy społeczno-gospodarczy w liczbie 14 podmiotów.    ">
            <a:extLst>
              <a:ext uri="{FF2B5EF4-FFF2-40B4-BE49-F238E27FC236}">
                <a16:creationId xmlns:a16="http://schemas.microsoft.com/office/drawing/2014/main" id="{0B0B7A3A-675C-4267-9FC0-ACF629396387}"/>
              </a:ext>
            </a:extLst>
          </p:cNvPr>
          <p:cNvSpPr txBox="1">
            <a:spLocks/>
          </p:cNvSpPr>
          <p:nvPr/>
        </p:nvSpPr>
        <p:spPr bwMode="auto">
          <a:xfrm>
            <a:off x="1201646" y="656709"/>
            <a:ext cx="2779804" cy="53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pl-PL" altLang="pl-PL" sz="2800" b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KM FERC skład</a:t>
            </a:r>
          </a:p>
        </p:txBody>
      </p:sp>
      <p:graphicFrame>
        <p:nvGraphicFramePr>
          <p:cNvPr id="3" name="Wykres 2" descr="Dwa wykresy kołowe przedstawiające skład KM FERC. W pierwszym większym wykresie zaznaczono kolorem zielonym wycinek wskazujący Instytucje Pcz wraz z liczbą 14, kolorem pomarańczowym IZ + IP wraz z cyfrą 3 oraz kolorem niebieskim Partnerów wraz liczbą 29. Od ostatniego wycinka odchodzi strzałka wskazująca drugi wykres kołowy przedstawiający skład szczegółowy grupy Partnerów. Są to JST + instytucje publiczne w liczbie 6, społeczeństwo obywatelskie w liczbie 9 oraz partnerzy społeczno-gospodarczy w liczbie 14 podmiotów.    ">
            <a:extLst>
              <a:ext uri="{FF2B5EF4-FFF2-40B4-BE49-F238E27FC236}">
                <a16:creationId xmlns:a16="http://schemas.microsoft.com/office/drawing/2014/main" id="{8E191126-051E-4268-85A1-A4341CA8CA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1237622"/>
              </p:ext>
            </p:extLst>
          </p:nvPr>
        </p:nvGraphicFramePr>
        <p:xfrm>
          <a:off x="-462" y="1193885"/>
          <a:ext cx="6651985" cy="5664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Wykres 4" descr="Dwa wykresy kołowe przedstawiające skład KM FERC. W pierwszym większym wykresie zaznaczono kolorem zielonym wycinek wskazujący Instytucje Pcz wraz z liczbą 14, kolorem pomarańczowym IZ + IP wraz z cyfrą 3 oraz kolorem niebieskim Partnerów wraz liczbą 29. Od ostatniego wycinka odchodzi strzałka wskazująca drugi wykres kołowy przedstawiający skład szczegółowy grupy Partnerów. Są to JST + instytucje publiczne w liczbie 6, społeczeństwo obywatelskie w liczbie 9 oraz partnerzy społeczno-gospodarczy w liczbie 14 podmiotów.    ">
            <a:extLst>
              <a:ext uri="{FF2B5EF4-FFF2-40B4-BE49-F238E27FC236}">
                <a16:creationId xmlns:a16="http://schemas.microsoft.com/office/drawing/2014/main" id="{941E45F7-597C-468F-804C-5C026CD7E0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3943940"/>
              </p:ext>
            </p:extLst>
          </p:nvPr>
        </p:nvGraphicFramePr>
        <p:xfrm>
          <a:off x="6897329" y="1562398"/>
          <a:ext cx="5142271" cy="5259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Symbol zastępczy tekstu 3" descr="Dwa wykresy kołowe przedstawiające skład KM FERC. W pierwszym większym wykresie zaznaczono kolorem zielonym wycinek wskazujący Instytucje Pcz wraz z liczbą 14, kolorem pomarańczowym IZ + IP wraz z cyfrą 3 oraz kolorem niebieskim Partnerów wraz liczbą 29. Od ostatniego wycinka odchodzi strzałka wskazująca drugi wykres kołowy przedstawiający skład szczegółowy grupy Partnerów. Są to JST + instytucje publiczne w liczbie 6, społeczeństwo obywatelskie w liczbie 9 oraz partnerzy społeczno-gospodarczy w liczbie 14 podmiotów. Łącznie w składzie KM FERC znajduje się 46 członków oraz 10 obserwatorów.       ">
            <a:extLst>
              <a:ext uri="{FF2B5EF4-FFF2-40B4-BE49-F238E27FC236}">
                <a16:creationId xmlns:a16="http://schemas.microsoft.com/office/drawing/2014/main" id="{7CC8BE69-A534-466C-860C-B0D7D17F1699}"/>
              </a:ext>
            </a:extLst>
          </p:cNvPr>
          <p:cNvSpPr txBox="1">
            <a:spLocks/>
          </p:cNvSpPr>
          <p:nvPr/>
        </p:nvSpPr>
        <p:spPr bwMode="auto">
          <a:xfrm>
            <a:off x="8459082" y="1955422"/>
            <a:ext cx="2779804" cy="63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pl-PL" altLang="pl-PL" sz="2800" b="1" i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Partnerzy:</a:t>
            </a:r>
          </a:p>
        </p:txBody>
      </p:sp>
      <p:sp>
        <p:nvSpPr>
          <p:cNvPr id="21" name="Strzałka: zakrzywiona w dół 20" descr="Dwa wykresy kołowe przedstawiające skład KM FERC. W pierwszym większym wykresie zaznaczono kolorem zielonym wycinek wskazujący Instytucje Pcz wraz z liczbą 14, kolorem pomarańczowym IZ + IP wraz z cyfrą 3 oraz kolorem niebieskim Partnerów wraz liczbą 29. Od ostatniego wycinka odchodzi strzałka wskazująca drugi wykres kołowy przedstawiający skład szczegółowy grupy Partnerów. Są to JST + instytucje publiczne w liczbie 6, społeczeństwo obywatelskie w liczbie 9 oraz partnerzy społeczno-gospodarczy w liczbie 14 podmiotów. Łącznie w składzie KM FERC znajduje się 46 członków oraz 10 obserwatorów.       ">
            <a:extLst>
              <a:ext uri="{FF2B5EF4-FFF2-40B4-BE49-F238E27FC236}">
                <a16:creationId xmlns:a16="http://schemas.microsoft.com/office/drawing/2014/main" id="{43EB038D-51C3-45DB-8FDC-CD6411D5BC4A}"/>
              </a:ext>
            </a:extLst>
          </p:cNvPr>
          <p:cNvSpPr/>
          <p:nvPr/>
        </p:nvSpPr>
        <p:spPr>
          <a:xfrm rot="20736303">
            <a:off x="4152068" y="1251638"/>
            <a:ext cx="5480034" cy="1393451"/>
          </a:xfrm>
          <a:prstGeom prst="curvedDownArrow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22" name="pole tekstowe 21" descr="Dwa wykresy kołowe przedstawiające skład KM FERC. W pierwszym większym wykresie zaznaczono kolorem zielonym wycinek wskazujący Instytucje Pcz wraz z liczbą 14, kolorem pomarańczowym IZ + IP wraz z cyfrą 3 oraz kolorem niebieskim Partnerów wraz liczbą 29. Od ostatniego wycinka odchodzi strzałka wskazująca drugi wykres kołowy przedstawiający skład szczegółowy grupy Partnerów. Są to JST + instytucje publiczne w liczbie 6, społeczeństwo obywatelskie w liczbie 9 oraz partnerzy społeczno-gospodarczy w liczbie 14 podmiotów. Łącznie w składzie KM FERC znajduje się 46 członków oraz 10 obserwatorów.    ">
            <a:extLst>
              <a:ext uri="{FF2B5EF4-FFF2-40B4-BE49-F238E27FC236}">
                <a16:creationId xmlns:a16="http://schemas.microsoft.com/office/drawing/2014/main" id="{D5DE0A15-A20C-4DF3-9904-CFD440EC3F18}"/>
              </a:ext>
            </a:extLst>
          </p:cNvPr>
          <p:cNvSpPr txBox="1"/>
          <p:nvPr/>
        </p:nvSpPr>
        <p:spPr>
          <a:xfrm>
            <a:off x="475156" y="5943601"/>
            <a:ext cx="111072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 członków </a:t>
            </a:r>
            <a:r>
              <a:rPr lang="pl-PL" sz="4400" b="1" i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</a:t>
            </a:r>
            <a:r>
              <a:rPr lang="pl-PL" sz="4400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obserwatorów</a:t>
            </a:r>
          </a:p>
        </p:txBody>
      </p:sp>
    </p:spTree>
    <p:extLst>
      <p:ext uri="{BB962C8B-B14F-4D97-AF65-F5344CB8AC3E}">
        <p14:creationId xmlns:p14="http://schemas.microsoft.com/office/powerpoint/2010/main" val="359151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Symbol zastępczy tekstu 3">
            <a:extLst>
              <a:ext uri="{FF2B5EF4-FFF2-40B4-BE49-F238E27FC236}">
                <a16:creationId xmlns:a16="http://schemas.microsoft.com/office/drawing/2014/main" id="{0B0B7A3A-675C-4267-9FC0-ACF629396387}"/>
              </a:ext>
            </a:extLst>
          </p:cNvPr>
          <p:cNvSpPr txBox="1">
            <a:spLocks/>
          </p:cNvSpPr>
          <p:nvPr/>
        </p:nvSpPr>
        <p:spPr bwMode="auto">
          <a:xfrm>
            <a:off x="1191918" y="471883"/>
            <a:ext cx="3448175" cy="53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pl-PL" altLang="pl-PL" sz="2800" b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KM FERC zadania</a:t>
            </a:r>
          </a:p>
        </p:txBody>
      </p:sp>
      <p:sp>
        <p:nvSpPr>
          <p:cNvPr id="2" name="Dymek mowy: prostokąt 1">
            <a:extLst>
              <a:ext uri="{FF2B5EF4-FFF2-40B4-BE49-F238E27FC236}">
                <a16:creationId xmlns:a16="http://schemas.microsoft.com/office/drawing/2014/main" id="{E9B1CBC8-C868-461D-9797-5026FBF2959E}"/>
              </a:ext>
            </a:extLst>
          </p:cNvPr>
          <p:cNvSpPr/>
          <p:nvPr/>
        </p:nvSpPr>
        <p:spPr>
          <a:xfrm>
            <a:off x="4625222" y="963232"/>
            <a:ext cx="3540868" cy="1518711"/>
          </a:xfrm>
          <a:prstGeom prst="wedgeRectCallout">
            <a:avLst/>
          </a:prstGeom>
          <a:solidFill>
            <a:srgbClr val="B109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dirty="0"/>
              <a:t>Komitet Monitorujący analizuje:</a:t>
            </a: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9EBBAEF9-E88F-4B4B-B183-BABD3F4FDACC}"/>
              </a:ext>
            </a:extLst>
          </p:cNvPr>
          <p:cNvSpPr/>
          <p:nvPr/>
        </p:nvSpPr>
        <p:spPr>
          <a:xfrm>
            <a:off x="97276" y="2009444"/>
            <a:ext cx="3540869" cy="914400"/>
          </a:xfrm>
          <a:prstGeom prst="roundRect">
            <a:avLst/>
          </a:prstGeom>
          <a:solidFill>
            <a:srgbClr val="D83E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effectLst/>
                <a:ea typeface="Calibri" panose="020F0502020204030204" pitchFamily="34" charset="0"/>
              </a:rPr>
              <a:t>postęp wdrażania Programu w kontekście realizacji celów pośrednich i końcowych</a:t>
            </a:r>
            <a:endParaRPr lang="pl-PL" dirty="0"/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2848E52C-1C14-4B22-A9E2-F137B90850A2}"/>
              </a:ext>
            </a:extLst>
          </p:cNvPr>
          <p:cNvSpPr/>
          <p:nvPr/>
        </p:nvSpPr>
        <p:spPr>
          <a:xfrm>
            <a:off x="564204" y="3136174"/>
            <a:ext cx="4075889" cy="914400"/>
          </a:xfrm>
          <a:prstGeom prst="roundRect">
            <a:avLst/>
          </a:prstGeom>
          <a:solidFill>
            <a:srgbClr val="F5B1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effectLst/>
                <a:ea typeface="Calibri" panose="020F0502020204030204" pitchFamily="34" charset="0"/>
              </a:rPr>
              <a:t>wszelkie kwestie mające wpływ na wykonanie FERC oraz środki podjętych w celu zaradzenia tym kwestiom</a:t>
            </a:r>
            <a:endParaRPr lang="pl-PL" dirty="0"/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09494CCA-3E49-4B7F-80B4-5FBF49E4FE92}"/>
              </a:ext>
            </a:extLst>
          </p:cNvPr>
          <p:cNvSpPr/>
          <p:nvPr/>
        </p:nvSpPr>
        <p:spPr>
          <a:xfrm>
            <a:off x="998704" y="4200358"/>
            <a:ext cx="4075889" cy="1149860"/>
          </a:xfrm>
          <a:prstGeom prst="roundRect">
            <a:avLst/>
          </a:prstGeom>
          <a:solidFill>
            <a:srgbClr val="DA5D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effectLst/>
                <a:ea typeface="Calibri" panose="020F0502020204030204" pitchFamily="34" charset="0"/>
              </a:rPr>
              <a:t>wkład FERC w sprostanie powiązanym z wdrażaniem Programu wyzwaniom wskazanym w stosownych zaleceniach dla kraju członkowskiego</a:t>
            </a:r>
            <a:endParaRPr lang="pl-PL" dirty="0"/>
          </a:p>
        </p:txBody>
      </p:sp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CE6C5818-6B9B-42D8-8339-BD51C18961E8}"/>
              </a:ext>
            </a:extLst>
          </p:cNvPr>
          <p:cNvSpPr/>
          <p:nvPr/>
        </p:nvSpPr>
        <p:spPr>
          <a:xfrm>
            <a:off x="8599251" y="2024036"/>
            <a:ext cx="3093396" cy="690667"/>
          </a:xfrm>
          <a:prstGeom prst="roundRect">
            <a:avLst/>
          </a:prstGeom>
          <a:solidFill>
            <a:srgbClr val="D83E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effectLst/>
                <a:ea typeface="Calibri" panose="020F0502020204030204" pitchFamily="34" charset="0"/>
              </a:rPr>
              <a:t>realizację działań w zakresie komunikacji i widoczności</a:t>
            </a:r>
            <a:endParaRPr lang="pl-PL" dirty="0"/>
          </a:p>
        </p:txBody>
      </p:sp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E3013F0B-BBDF-4EC1-B396-B7080CF5768A}"/>
              </a:ext>
            </a:extLst>
          </p:cNvPr>
          <p:cNvSpPr/>
          <p:nvPr/>
        </p:nvSpPr>
        <p:spPr>
          <a:xfrm>
            <a:off x="7811311" y="3131311"/>
            <a:ext cx="3734081" cy="904673"/>
          </a:xfrm>
          <a:prstGeom prst="roundRect">
            <a:avLst/>
          </a:prstGeom>
          <a:solidFill>
            <a:srgbClr val="F5B1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effectLst/>
                <a:ea typeface="Calibri" panose="020F0502020204030204" pitchFamily="34" charset="0"/>
              </a:rPr>
              <a:t>spełnienia warunków podstawowych i ich stosowanie przez cały okres programowania</a:t>
            </a:r>
            <a:endParaRPr lang="pl-PL" dirty="0"/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25D82204-1799-4497-83B6-EFB1DA7F5983}"/>
              </a:ext>
            </a:extLst>
          </p:cNvPr>
          <p:cNvSpPr/>
          <p:nvPr/>
        </p:nvSpPr>
        <p:spPr>
          <a:xfrm>
            <a:off x="1327825" y="5584499"/>
            <a:ext cx="4620639" cy="59319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effectLst/>
                <a:ea typeface="Calibri" panose="020F0502020204030204" pitchFamily="34" charset="0"/>
              </a:rPr>
              <a:t>w stosownych przypadkach, postępu we wdrażaniu operacji o znaczeniu strategicznym</a:t>
            </a:r>
            <a:endParaRPr lang="pl-PL" dirty="0"/>
          </a:p>
        </p:txBody>
      </p:sp>
      <p:sp>
        <p:nvSpPr>
          <p:cNvPr id="10" name="Prostokąt: zaokrąglone rogi 9">
            <a:extLst>
              <a:ext uri="{FF2B5EF4-FFF2-40B4-BE49-F238E27FC236}">
                <a16:creationId xmlns:a16="http://schemas.microsoft.com/office/drawing/2014/main" id="{7D450C64-B7B1-434C-8885-E62F88615A58}"/>
              </a:ext>
            </a:extLst>
          </p:cNvPr>
          <p:cNvSpPr/>
          <p:nvPr/>
        </p:nvSpPr>
        <p:spPr>
          <a:xfrm>
            <a:off x="6634265" y="4253781"/>
            <a:ext cx="4604427" cy="1013543"/>
          </a:xfrm>
          <a:prstGeom prst="roundRect">
            <a:avLst/>
          </a:prstGeom>
          <a:solidFill>
            <a:srgbClr val="DA5D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effectLst/>
                <a:ea typeface="Calibri" panose="020F0502020204030204" pitchFamily="34" charset="0"/>
              </a:rPr>
              <a:t>postęp dokonany w przeprowadzaniu ewaluacji, syntez, ich wyników i wszelkich działaniach następczych podjętych na ich podstawie</a:t>
            </a:r>
            <a:endParaRPr lang="pl-PL" dirty="0"/>
          </a:p>
        </p:txBody>
      </p: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F26DFD86-6C37-4650-92CB-35403DC0D4D5}"/>
              </a:ext>
            </a:extLst>
          </p:cNvPr>
          <p:cNvSpPr/>
          <p:nvPr/>
        </p:nvSpPr>
        <p:spPr>
          <a:xfrm>
            <a:off x="6280826" y="5437567"/>
            <a:ext cx="4636851" cy="1106107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effectLst/>
                <a:ea typeface="Calibri" panose="020F0502020204030204" pitchFamily="34" charset="0"/>
              </a:rPr>
              <a:t>w stosownych przypadkach, postęp w budowaniu zdolności administracyjnych instytucji publicznych, partnerów i beneficjentów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21830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Symbol zastępczy tekstu 3">
            <a:extLst>
              <a:ext uri="{FF2B5EF4-FFF2-40B4-BE49-F238E27FC236}">
                <a16:creationId xmlns:a16="http://schemas.microsoft.com/office/drawing/2014/main" id="{0B0B7A3A-675C-4267-9FC0-ACF629396387}"/>
              </a:ext>
            </a:extLst>
          </p:cNvPr>
          <p:cNvSpPr txBox="1">
            <a:spLocks/>
          </p:cNvSpPr>
          <p:nvPr/>
        </p:nvSpPr>
        <p:spPr bwMode="auto">
          <a:xfrm>
            <a:off x="1191918" y="471883"/>
            <a:ext cx="3448175" cy="53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pl-PL" altLang="pl-PL" sz="2800" b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KM FERC zadania</a:t>
            </a:r>
          </a:p>
        </p:txBody>
      </p:sp>
      <p:sp>
        <p:nvSpPr>
          <p:cNvPr id="2" name="Dymek mowy: prostokąt 1">
            <a:extLst>
              <a:ext uri="{FF2B5EF4-FFF2-40B4-BE49-F238E27FC236}">
                <a16:creationId xmlns:a16="http://schemas.microsoft.com/office/drawing/2014/main" id="{E9B1CBC8-C868-461D-9797-5026FBF2959E}"/>
              </a:ext>
            </a:extLst>
          </p:cNvPr>
          <p:cNvSpPr/>
          <p:nvPr/>
        </p:nvSpPr>
        <p:spPr>
          <a:xfrm>
            <a:off x="4408714" y="963232"/>
            <a:ext cx="3757375" cy="1540482"/>
          </a:xfrm>
          <a:prstGeom prst="wedgeRectCallout">
            <a:avLst/>
          </a:prstGeom>
          <a:solidFill>
            <a:srgbClr val="B109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dirty="0"/>
              <a:t>Komitet Monitorujący zatwierdza:</a:t>
            </a: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9EBBAEF9-E88F-4B4B-B183-BABD3F4FDACC}"/>
              </a:ext>
            </a:extLst>
          </p:cNvPr>
          <p:cNvSpPr/>
          <p:nvPr/>
        </p:nvSpPr>
        <p:spPr>
          <a:xfrm>
            <a:off x="152582" y="2178995"/>
            <a:ext cx="4075889" cy="914400"/>
          </a:xfrm>
          <a:prstGeom prst="roundRect">
            <a:avLst/>
          </a:prstGeom>
          <a:solidFill>
            <a:srgbClr val="D83E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metodykę i kryteria stosowane przy wyborze projektów w ramach FERC, w tym ich zmiany</a:t>
            </a:r>
            <a:endParaRPr lang="pl-PL" sz="1600" dirty="0">
              <a:cs typeface="Arial" panose="020B0604020202020204" pitchFamily="34" charset="0"/>
            </a:endParaRPr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2848E52C-1C14-4B22-A9E2-F137B90850A2}"/>
              </a:ext>
            </a:extLst>
          </p:cNvPr>
          <p:cNvSpPr/>
          <p:nvPr/>
        </p:nvSpPr>
        <p:spPr>
          <a:xfrm>
            <a:off x="332825" y="3233339"/>
            <a:ext cx="4075889" cy="802645"/>
          </a:xfrm>
          <a:prstGeom prst="roundRect">
            <a:avLst/>
          </a:prstGeom>
          <a:solidFill>
            <a:srgbClr val="F5B1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propozycje IZ dotyczące zmiany FERC</a:t>
            </a:r>
            <a:endParaRPr lang="pl-PL" sz="1600" dirty="0">
              <a:cs typeface="Arial" panose="020B0604020202020204" pitchFamily="34" charset="0"/>
            </a:endParaRPr>
          </a:p>
        </p:txBody>
      </p:sp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CE6C5818-6B9B-42D8-8339-BD51C18961E8}"/>
              </a:ext>
            </a:extLst>
          </p:cNvPr>
          <p:cNvSpPr/>
          <p:nvPr/>
        </p:nvSpPr>
        <p:spPr>
          <a:xfrm>
            <a:off x="8346332" y="2178995"/>
            <a:ext cx="3093396" cy="690667"/>
          </a:xfrm>
          <a:prstGeom prst="roundRect">
            <a:avLst/>
          </a:prstGeom>
          <a:solidFill>
            <a:srgbClr val="D83E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końcowe sprawozdanie z wykonania FERC</a:t>
            </a:r>
            <a:endParaRPr lang="pl-PL" sz="1600" dirty="0">
              <a:cs typeface="Arial" panose="020B0604020202020204" pitchFamily="34" charset="0"/>
            </a:endParaRPr>
          </a:p>
        </p:txBody>
      </p:sp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E3013F0B-BBDF-4EC1-B396-B7080CF5768A}"/>
              </a:ext>
            </a:extLst>
          </p:cNvPr>
          <p:cNvSpPr/>
          <p:nvPr/>
        </p:nvSpPr>
        <p:spPr>
          <a:xfrm>
            <a:off x="7354111" y="3131311"/>
            <a:ext cx="4191281" cy="904673"/>
          </a:xfrm>
          <a:prstGeom prst="roundRect">
            <a:avLst/>
          </a:prstGeom>
          <a:solidFill>
            <a:srgbClr val="F5B1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effectLst/>
                <a:ea typeface="Calibri" panose="020F0502020204030204" pitchFamily="34" charset="0"/>
              </a:rPr>
              <a:t>plan ewaluacji dla FERC i jego zmiany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1440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Symbol zastępczy tekstu 3">
            <a:extLst>
              <a:ext uri="{FF2B5EF4-FFF2-40B4-BE49-F238E27FC236}">
                <a16:creationId xmlns:a16="http://schemas.microsoft.com/office/drawing/2014/main" id="{0B0B7A3A-675C-4267-9FC0-ACF629396387}"/>
              </a:ext>
            </a:extLst>
          </p:cNvPr>
          <p:cNvSpPr txBox="1">
            <a:spLocks/>
          </p:cNvSpPr>
          <p:nvPr/>
        </p:nvSpPr>
        <p:spPr bwMode="auto">
          <a:xfrm>
            <a:off x="1201185" y="464884"/>
            <a:ext cx="3477358" cy="53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pl-PL" altLang="pl-PL" sz="2800" b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KM FERC terminy</a:t>
            </a:r>
          </a:p>
        </p:txBody>
      </p:sp>
      <p:sp>
        <p:nvSpPr>
          <p:cNvPr id="4" name="Schemat blokowy: proces 3">
            <a:extLst>
              <a:ext uri="{FF2B5EF4-FFF2-40B4-BE49-F238E27FC236}">
                <a16:creationId xmlns:a16="http://schemas.microsoft.com/office/drawing/2014/main" id="{F3407EC7-292F-4AC6-8201-327C18917B39}"/>
              </a:ext>
            </a:extLst>
          </p:cNvPr>
          <p:cNvSpPr/>
          <p:nvPr/>
        </p:nvSpPr>
        <p:spPr>
          <a:xfrm>
            <a:off x="680936" y="1243205"/>
            <a:ext cx="10523686" cy="1047879"/>
          </a:xfrm>
          <a:prstGeom prst="flowChartProcess">
            <a:avLst/>
          </a:prstGeom>
          <a:solidFill>
            <a:schemeClr val="bg1"/>
          </a:solidFill>
          <a:ln>
            <a:solidFill>
              <a:srgbClr val="B1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tx1"/>
                </a:solidFill>
              </a:rPr>
              <a:t>Zaproszenie – do 15 dni roboczych przed planowanym posiedzeniem.</a:t>
            </a:r>
          </a:p>
          <a:p>
            <a:pPr algn="ctr"/>
            <a:r>
              <a:rPr lang="pl-PL" sz="1600" dirty="0">
                <a:solidFill>
                  <a:schemeClr val="tx1"/>
                </a:solidFill>
              </a:rPr>
              <a:t>              W uzasadnionych przypadkach termin ten może zostać warunkowo skrócony, lecz nie krótszy niż 10 dni roboczych. </a:t>
            </a:r>
          </a:p>
        </p:txBody>
      </p:sp>
      <p:sp>
        <p:nvSpPr>
          <p:cNvPr id="7" name="Schemat blokowy: proces 6">
            <a:extLst>
              <a:ext uri="{FF2B5EF4-FFF2-40B4-BE49-F238E27FC236}">
                <a16:creationId xmlns:a16="http://schemas.microsoft.com/office/drawing/2014/main" id="{5918B7CD-06E1-49E7-8749-49DB9F36827E}"/>
              </a:ext>
            </a:extLst>
          </p:cNvPr>
          <p:cNvSpPr/>
          <p:nvPr/>
        </p:nvSpPr>
        <p:spPr>
          <a:xfrm>
            <a:off x="680936" y="2370229"/>
            <a:ext cx="10523686" cy="978551"/>
          </a:xfrm>
          <a:prstGeom prst="flowChartProcess">
            <a:avLst/>
          </a:prstGeom>
          <a:solidFill>
            <a:schemeClr val="bg1"/>
          </a:solidFill>
          <a:ln>
            <a:solidFill>
              <a:srgbClr val="B1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tx1"/>
                </a:solidFill>
              </a:rPr>
              <a:t>Dokumenty – co najmniej 10 dni roboczych przed planowanym posiedzeniem.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957B749B-8422-413F-9516-7AF56C42E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29726" y="2426701"/>
            <a:ext cx="915321" cy="915321"/>
          </a:xfrm>
          <a:prstGeom prst="rect">
            <a:avLst/>
          </a:prstGeom>
        </p:spPr>
      </p:pic>
      <p:pic>
        <p:nvPicPr>
          <p:cNvPr id="10" name="Grafika 9">
            <a:extLst>
              <a:ext uri="{FF2B5EF4-FFF2-40B4-BE49-F238E27FC236}">
                <a16:creationId xmlns:a16="http://schemas.microsoft.com/office/drawing/2014/main" id="{93367FF6-A5D2-4034-9FCB-E28E55176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9519" y="1325197"/>
            <a:ext cx="914400" cy="914400"/>
          </a:xfrm>
          <a:prstGeom prst="rect">
            <a:avLst/>
          </a:prstGeom>
        </p:spPr>
      </p:pic>
      <p:sp>
        <p:nvSpPr>
          <p:cNvPr id="12" name="Schemat blokowy: proces 11">
            <a:extLst>
              <a:ext uri="{FF2B5EF4-FFF2-40B4-BE49-F238E27FC236}">
                <a16:creationId xmlns:a16="http://schemas.microsoft.com/office/drawing/2014/main" id="{401CAD4D-4697-4700-A036-D013EFC1403B}"/>
              </a:ext>
            </a:extLst>
          </p:cNvPr>
          <p:cNvSpPr/>
          <p:nvPr/>
        </p:nvSpPr>
        <p:spPr>
          <a:xfrm>
            <a:off x="680936" y="3426153"/>
            <a:ext cx="10523686" cy="1047879"/>
          </a:xfrm>
          <a:prstGeom prst="flowChartProcess">
            <a:avLst/>
          </a:prstGeom>
          <a:solidFill>
            <a:schemeClr val="bg1"/>
          </a:solidFill>
          <a:ln>
            <a:solidFill>
              <a:srgbClr val="B1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tx1"/>
                </a:solidFill>
                <a:ea typeface="Calibri" panose="020F0502020204030204" pitchFamily="34" charset="0"/>
              </a:rPr>
              <a:t>                              </a:t>
            </a:r>
            <a:r>
              <a:rPr lang="pl-PL" sz="1600" b="1" dirty="0">
                <a:solidFill>
                  <a:schemeClr val="tx1"/>
                </a:solidFill>
                <a:ea typeface="Calibri" panose="020F0502020204030204" pitchFamily="34" charset="0"/>
              </a:rPr>
              <a:t>D</a:t>
            </a:r>
            <a:r>
              <a:rPr lang="pl-PL" sz="16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odatkowe punkty obrad  </a:t>
            </a:r>
            <a:r>
              <a:rPr lang="pl-PL" sz="16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- Członkowie Komitetu oraz przedstawiciele Komisji Europejskiej mają prawo do                zgłaszania dodatkowych pkt do Agendy w terminie </a:t>
            </a:r>
            <a:r>
              <a:rPr lang="pl-PL" sz="16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nie krótszym niż 3 dni robocze </a:t>
            </a:r>
            <a:r>
              <a:rPr lang="pl-PL" sz="16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przed datą posiedzenia.</a:t>
            </a:r>
            <a:endParaRPr lang="pl-PL" sz="1600" dirty="0">
              <a:solidFill>
                <a:schemeClr val="tx1"/>
              </a:solidFill>
            </a:endParaRPr>
          </a:p>
        </p:txBody>
      </p:sp>
      <p:pic>
        <p:nvPicPr>
          <p:cNvPr id="13" name="Grafika 12">
            <a:extLst>
              <a:ext uri="{FF2B5EF4-FFF2-40B4-BE49-F238E27FC236}">
                <a16:creationId xmlns:a16="http://schemas.microsoft.com/office/drawing/2014/main" id="{13D8E82C-D76E-441E-B19A-6C29B0DD2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6304" y="3541092"/>
            <a:ext cx="914400" cy="914400"/>
          </a:xfrm>
          <a:prstGeom prst="rect">
            <a:avLst/>
          </a:prstGeom>
        </p:spPr>
      </p:pic>
      <p:sp>
        <p:nvSpPr>
          <p:cNvPr id="15" name="Schemat blokowy: proces 14">
            <a:extLst>
              <a:ext uri="{FF2B5EF4-FFF2-40B4-BE49-F238E27FC236}">
                <a16:creationId xmlns:a16="http://schemas.microsoft.com/office/drawing/2014/main" id="{BA55966A-E7B7-40B6-8DEF-299B816A660D}"/>
              </a:ext>
            </a:extLst>
          </p:cNvPr>
          <p:cNvSpPr/>
          <p:nvPr/>
        </p:nvSpPr>
        <p:spPr>
          <a:xfrm>
            <a:off x="680936" y="4551405"/>
            <a:ext cx="10523686" cy="1047879"/>
          </a:xfrm>
          <a:prstGeom prst="flowChartProcess">
            <a:avLst/>
          </a:prstGeom>
          <a:solidFill>
            <a:schemeClr val="bg1"/>
          </a:solidFill>
          <a:ln>
            <a:solidFill>
              <a:srgbClr val="B1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tx1"/>
                </a:solidFill>
                <a:ea typeface="Calibri" panose="020F0502020204030204" pitchFamily="34" charset="0"/>
              </a:rPr>
              <a:t>                              </a:t>
            </a:r>
            <a:r>
              <a:rPr lang="pl-PL" sz="1600" b="1" dirty="0">
                <a:solidFill>
                  <a:schemeClr val="tx1"/>
                </a:solidFill>
                <a:ea typeface="Calibri" panose="020F0502020204030204" pitchFamily="34" charset="0"/>
              </a:rPr>
              <a:t>Protokół </a:t>
            </a:r>
            <a:r>
              <a:rPr lang="pl-PL" sz="16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– projekt sporządzany jest w terminie </a:t>
            </a:r>
            <a:r>
              <a:rPr lang="pl-PL" sz="1600" b="1" dirty="0">
                <a:solidFill>
                  <a:schemeClr val="tx1"/>
                </a:solidFill>
                <a:ea typeface="Calibri" panose="020F0502020204030204" pitchFamily="34" charset="0"/>
              </a:rPr>
              <a:t>25</a:t>
            </a:r>
            <a:r>
              <a:rPr lang="pl-PL" sz="16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 dni roboczych od dnia posiedzenia. </a:t>
            </a:r>
            <a:r>
              <a:rPr lang="pl-PL" sz="1600" dirty="0">
                <a:solidFill>
                  <a:schemeClr val="tx1"/>
                </a:solidFill>
              </a:rPr>
              <a:t>W uzasadnionych przypadkach termin ten może zostać wydłużony do 35 dni roboczych.</a:t>
            </a:r>
          </a:p>
        </p:txBody>
      </p:sp>
      <p:pic>
        <p:nvPicPr>
          <p:cNvPr id="16" name="Grafika 15">
            <a:extLst>
              <a:ext uri="{FF2B5EF4-FFF2-40B4-BE49-F238E27FC236}">
                <a16:creationId xmlns:a16="http://schemas.microsoft.com/office/drawing/2014/main" id="{A82DE8E3-232D-4EE3-9B99-416EB975B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29726" y="4618144"/>
            <a:ext cx="914400" cy="914400"/>
          </a:xfrm>
          <a:prstGeom prst="rect">
            <a:avLst/>
          </a:prstGeom>
        </p:spPr>
      </p:pic>
      <p:sp>
        <p:nvSpPr>
          <p:cNvPr id="18" name="Schemat blokowy: proces 17">
            <a:extLst>
              <a:ext uri="{FF2B5EF4-FFF2-40B4-BE49-F238E27FC236}">
                <a16:creationId xmlns:a16="http://schemas.microsoft.com/office/drawing/2014/main" id="{1C1A3EB0-07A3-4454-BDA4-E6E0198150B4}"/>
              </a:ext>
            </a:extLst>
          </p:cNvPr>
          <p:cNvSpPr/>
          <p:nvPr/>
        </p:nvSpPr>
        <p:spPr>
          <a:xfrm>
            <a:off x="680936" y="5688805"/>
            <a:ext cx="10523686" cy="1047879"/>
          </a:xfrm>
          <a:prstGeom prst="flowChartProcess">
            <a:avLst/>
          </a:prstGeom>
          <a:solidFill>
            <a:schemeClr val="bg1"/>
          </a:solidFill>
          <a:ln>
            <a:solidFill>
              <a:srgbClr val="B1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4" algn="ctr">
              <a:lnSpc>
                <a:spcPct val="150000"/>
              </a:lnSpc>
              <a:spcAft>
                <a:spcPts val="600"/>
              </a:spcAft>
            </a:pPr>
            <a:r>
              <a:rPr lang="pl-PL" sz="1600" b="1" spc="2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pl-PL" sz="1600" b="1" spc="2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ndykatywny harmonogram posiedzeń na kolejny rok </a:t>
            </a:r>
            <a:r>
              <a:rPr lang="pl-PL" sz="1600" spc="2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– sekretariat KM FERC przesyła </a:t>
            </a:r>
          </a:p>
          <a:p>
            <a:pPr lvl="4" algn="ctr">
              <a:lnSpc>
                <a:spcPct val="150000"/>
              </a:lnSpc>
              <a:spcAft>
                <a:spcPts val="600"/>
              </a:spcAft>
            </a:pPr>
            <a:r>
              <a:rPr lang="pl-PL" sz="1600" b="1" spc="2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do 20 grudnia każdego roku</a:t>
            </a:r>
            <a:r>
              <a:rPr lang="pl-PL" sz="1600" spc="2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pl-PL" sz="1600" dirty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Grafika 18">
            <a:extLst>
              <a:ext uri="{FF2B5EF4-FFF2-40B4-BE49-F238E27FC236}">
                <a16:creationId xmlns:a16="http://schemas.microsoft.com/office/drawing/2014/main" id="{4EA839DC-2DF0-4822-AF98-3FE046FF1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15679" y="568880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588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3818ED-5F02-4A3C-A46A-098B70E5F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9132"/>
          </a:xfrm>
        </p:spPr>
        <p:txBody>
          <a:bodyPr/>
          <a:lstStyle/>
          <a:p>
            <a:pPr defTabSz="457200">
              <a:spcBef>
                <a:spcPct val="20000"/>
              </a:spcBef>
            </a:pPr>
            <a:r>
              <a:rPr lang="pl-PL" sz="2800" b="1" dirty="0">
                <a:solidFill>
                  <a:srgbClr val="002060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KM FERC posiedzenia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188EDF9-BBB9-4DD2-867A-A6B099C2A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pl-PL" sz="2000" dirty="0">
                <a:effectLst/>
                <a:ea typeface="Calibri" panose="020F0502020204030204" pitchFamily="34" charset="0"/>
              </a:rPr>
              <a:t>Posiedzenia Komitetu odbywają się co najmniej 2 razy w roku.</a:t>
            </a:r>
          </a:p>
          <a:p>
            <a:pPr marL="0" indent="0">
              <a:buNone/>
            </a:pPr>
            <a:endParaRPr lang="pl-PL" sz="2000" dirty="0">
              <a:effectLst/>
              <a:ea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dirty="0">
                <a:effectLst/>
                <a:ea typeface="Calibri" panose="020F0502020204030204" pitchFamily="34" charset="0"/>
              </a:rPr>
              <a:t>Prawo do zwołania posiedzenia przysługuje również grupie 1/4 liczby członków Komitetu. </a:t>
            </a:r>
          </a:p>
          <a:p>
            <a:pPr marL="0" indent="0">
              <a:buNone/>
            </a:pPr>
            <a:endParaRPr lang="pl-PL" sz="2000" dirty="0">
              <a:effectLst/>
              <a:ea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dirty="0">
                <a:effectLst/>
                <a:ea typeface="Calibri" panose="020F0502020204030204" pitchFamily="34" charset="0"/>
              </a:rPr>
              <a:t>Komitet uchwala w obecności Przewodniczącego bądź jego zastępcy, oraz co najmniej </a:t>
            </a:r>
            <a:r>
              <a:rPr lang="pl-PL" sz="2000" dirty="0">
                <a:ea typeface="Calibri" panose="020F0502020204030204" pitchFamily="34" charset="0"/>
              </a:rPr>
              <a:t>1/2</a:t>
            </a:r>
            <a:r>
              <a:rPr lang="pl-PL" sz="2000" dirty="0">
                <a:effectLst/>
                <a:ea typeface="Calibri" panose="020F0502020204030204" pitchFamily="34" charset="0"/>
              </a:rPr>
              <a:t> liczby członków Komitetu.</a:t>
            </a:r>
          </a:p>
          <a:p>
            <a:pPr marL="0" indent="0">
              <a:buNone/>
            </a:pPr>
            <a:endParaRPr lang="pl-PL" sz="2000" dirty="0">
              <a:effectLst/>
              <a:ea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dirty="0">
                <a:effectLst/>
                <a:ea typeface="Calibri" panose="020F0502020204030204" pitchFamily="34" charset="0"/>
              </a:rPr>
              <a:t>Posiedzenie Komitetu może odbywać się w formie stacjonarnej, zdalnej lub hybrydowej.</a:t>
            </a:r>
            <a:endParaRPr lang="pl-PL" sz="2000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52F9D6AB-E53A-423E-8204-B1774BCF26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715" y="152400"/>
            <a:ext cx="3015343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719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Symbol zastępczy tekstu 3">
            <a:extLst>
              <a:ext uri="{FF2B5EF4-FFF2-40B4-BE49-F238E27FC236}">
                <a16:creationId xmlns:a16="http://schemas.microsoft.com/office/drawing/2014/main" id="{0B0B7A3A-675C-4267-9FC0-ACF629396387}"/>
              </a:ext>
            </a:extLst>
          </p:cNvPr>
          <p:cNvSpPr txBox="1">
            <a:spLocks/>
          </p:cNvSpPr>
          <p:nvPr/>
        </p:nvSpPr>
        <p:spPr bwMode="auto">
          <a:xfrm>
            <a:off x="1201185" y="464884"/>
            <a:ext cx="6059586" cy="53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pl-PL" altLang="pl-PL" sz="2800" b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KM FERC podejmowanie decyzji</a:t>
            </a:r>
          </a:p>
        </p:txBody>
      </p:sp>
      <p:sp>
        <p:nvSpPr>
          <p:cNvPr id="4" name="Schemat blokowy: proces 3">
            <a:extLst>
              <a:ext uri="{FF2B5EF4-FFF2-40B4-BE49-F238E27FC236}">
                <a16:creationId xmlns:a16="http://schemas.microsoft.com/office/drawing/2014/main" id="{F3407EC7-292F-4AC6-8201-327C18917B39}"/>
              </a:ext>
            </a:extLst>
          </p:cNvPr>
          <p:cNvSpPr/>
          <p:nvPr/>
        </p:nvSpPr>
        <p:spPr>
          <a:xfrm>
            <a:off x="413657" y="1243205"/>
            <a:ext cx="10790965" cy="1047879"/>
          </a:xfrm>
          <a:prstGeom prst="flowChartProcess">
            <a:avLst/>
          </a:prstGeom>
          <a:solidFill>
            <a:schemeClr val="bg1"/>
          </a:solidFill>
          <a:ln>
            <a:solidFill>
              <a:srgbClr val="B1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Uchwała</a:t>
            </a:r>
            <a:r>
              <a:rPr lang="pl-PL" sz="18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pl-PL" sz="1600" dirty="0">
                <a:solidFill>
                  <a:schemeClr val="tx1"/>
                </a:solidFill>
                <a:ea typeface="Calibri" panose="020F0502020204030204" pitchFamily="34" charset="0"/>
              </a:rPr>
              <a:t>- </a:t>
            </a:r>
            <a:r>
              <a:rPr lang="pl-PL" sz="16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dokument poświadczający podjęcie przez KM decyzji w sprawach związanych z realizacją FERC.</a:t>
            </a:r>
            <a:endParaRPr lang="pl-PL" sz="1600" dirty="0">
              <a:solidFill>
                <a:schemeClr val="tx1"/>
              </a:solidFill>
            </a:endParaRPr>
          </a:p>
        </p:txBody>
      </p:sp>
      <p:sp>
        <p:nvSpPr>
          <p:cNvPr id="7" name="Schemat blokowy: proces 6">
            <a:extLst>
              <a:ext uri="{FF2B5EF4-FFF2-40B4-BE49-F238E27FC236}">
                <a16:creationId xmlns:a16="http://schemas.microsoft.com/office/drawing/2014/main" id="{5918B7CD-06E1-49E7-8749-49DB9F36827E}"/>
              </a:ext>
            </a:extLst>
          </p:cNvPr>
          <p:cNvSpPr/>
          <p:nvPr/>
        </p:nvSpPr>
        <p:spPr>
          <a:xfrm>
            <a:off x="413657" y="2696330"/>
            <a:ext cx="10839755" cy="978551"/>
          </a:xfrm>
          <a:prstGeom prst="flowChartProcess">
            <a:avLst/>
          </a:prstGeom>
          <a:solidFill>
            <a:schemeClr val="bg1"/>
          </a:solidFill>
          <a:ln>
            <a:solidFill>
              <a:srgbClr val="B1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tx1"/>
                </a:solidFill>
              </a:rPr>
              <a:t>                             Uchwała przyjmowana </a:t>
            </a:r>
            <a:r>
              <a:rPr lang="pl-PL" sz="1600" b="1" dirty="0">
                <a:solidFill>
                  <a:schemeClr val="tx1"/>
                </a:solidFill>
              </a:rPr>
              <a:t>jest zwykłą większością głosów. </a:t>
            </a:r>
            <a:r>
              <a:rPr lang="pl-PL" sz="1600" dirty="0">
                <a:solidFill>
                  <a:schemeClr val="tx1"/>
                </a:solidFill>
              </a:rPr>
              <a:t>Warunek – liczba osób uprawnionych do głosowania, </a:t>
            </a:r>
          </a:p>
          <a:p>
            <a:pPr algn="ctr"/>
            <a:r>
              <a:rPr lang="pl-PL" sz="1600" dirty="0">
                <a:solidFill>
                  <a:schemeClr val="tx1"/>
                </a:solidFill>
              </a:rPr>
              <a:t>                          która wzięła w nim udział, była równa co najmniej ½ liczby osób uprawnionych do głosowania.</a:t>
            </a:r>
          </a:p>
        </p:txBody>
      </p:sp>
      <p:sp>
        <p:nvSpPr>
          <p:cNvPr id="12" name="Schemat blokowy: proces 11">
            <a:extLst>
              <a:ext uri="{FF2B5EF4-FFF2-40B4-BE49-F238E27FC236}">
                <a16:creationId xmlns:a16="http://schemas.microsoft.com/office/drawing/2014/main" id="{401CAD4D-4697-4700-A036-D013EFC1403B}"/>
              </a:ext>
            </a:extLst>
          </p:cNvPr>
          <p:cNvSpPr/>
          <p:nvPr/>
        </p:nvSpPr>
        <p:spPr>
          <a:xfrm>
            <a:off x="413657" y="4042977"/>
            <a:ext cx="10839755" cy="1047879"/>
          </a:xfrm>
          <a:prstGeom prst="flowChartProcess">
            <a:avLst/>
          </a:prstGeom>
          <a:solidFill>
            <a:schemeClr val="bg1"/>
          </a:solidFill>
          <a:ln>
            <a:solidFill>
              <a:srgbClr val="B1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tx1"/>
                </a:solidFill>
                <a:ea typeface="Calibri" panose="020F0502020204030204" pitchFamily="34" charset="0"/>
              </a:rPr>
              <a:t>                             </a:t>
            </a:r>
            <a:r>
              <a:rPr lang="pl-PL" sz="1600" dirty="0">
                <a:solidFill>
                  <a:schemeClr val="tx1"/>
                </a:solidFill>
                <a:ea typeface="Calibri" panose="020F0502020204030204" pitchFamily="34" charset="0"/>
              </a:rPr>
              <a:t>W szczególnych sytuacjach </a:t>
            </a:r>
            <a:r>
              <a:rPr lang="pl-PL" sz="1600" b="1" dirty="0">
                <a:solidFill>
                  <a:schemeClr val="tx1"/>
                </a:solidFill>
                <a:ea typeface="Calibri" panose="020F0502020204030204" pitchFamily="34" charset="0"/>
              </a:rPr>
              <a:t>Uchwały mogą być podejmowane w trybie obiegowym</a:t>
            </a:r>
            <a:r>
              <a:rPr lang="pl-PL" sz="16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.</a:t>
            </a:r>
            <a:endParaRPr lang="pl-PL" sz="1600" dirty="0">
              <a:solidFill>
                <a:schemeClr val="tx1"/>
              </a:solidFill>
            </a:endParaRPr>
          </a:p>
        </p:txBody>
      </p:sp>
      <p:sp>
        <p:nvSpPr>
          <p:cNvPr id="15" name="Schemat blokowy: proces 14">
            <a:extLst>
              <a:ext uri="{FF2B5EF4-FFF2-40B4-BE49-F238E27FC236}">
                <a16:creationId xmlns:a16="http://schemas.microsoft.com/office/drawing/2014/main" id="{BA55966A-E7B7-40B6-8DEF-299B816A660D}"/>
              </a:ext>
            </a:extLst>
          </p:cNvPr>
          <p:cNvSpPr/>
          <p:nvPr/>
        </p:nvSpPr>
        <p:spPr>
          <a:xfrm>
            <a:off x="413657" y="5433148"/>
            <a:ext cx="10839755" cy="1047879"/>
          </a:xfrm>
          <a:prstGeom prst="flowChartProcess">
            <a:avLst/>
          </a:prstGeom>
          <a:solidFill>
            <a:schemeClr val="bg1"/>
          </a:solidFill>
          <a:ln>
            <a:solidFill>
              <a:srgbClr val="B1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                                              Podjęta uchwała jest niezwłocznie przekazywana do podpisu Przewodniczącego Komitetu i publikowana </a:t>
            </a:r>
          </a:p>
          <a:p>
            <a:pPr algn="ctr"/>
            <a:r>
              <a:rPr lang="pl-PL" sz="16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na stronie internetowej Instytucji Zarządzającej. </a:t>
            </a:r>
            <a:r>
              <a:rPr lang="pl-PL" sz="1800" dirty="0">
                <a:effectLst/>
                <a:ea typeface="Calibri" panose="020F0502020204030204" pitchFamily="34" charset="0"/>
              </a:rPr>
              <a:t>FERC</a:t>
            </a:r>
            <a:endParaRPr lang="pl-PL" sz="1600" dirty="0">
              <a:solidFill>
                <a:schemeClr val="tx1"/>
              </a:solidFill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7FFFBA9-1A47-4166-8323-91B2CAD0F1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7" y="2698814"/>
            <a:ext cx="1240972" cy="978551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A0FB757-4A43-46ED-A5C9-CD44107E1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7" y="4042977"/>
            <a:ext cx="2430736" cy="1073683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A52488D7-3BCE-404E-A0CC-02BFDEB78A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7" y="5420245"/>
            <a:ext cx="2090057" cy="107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721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D802B0-0EB5-4336-BEA4-459D45C23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943" y="365125"/>
            <a:ext cx="10515600" cy="1325563"/>
          </a:xfrm>
        </p:spPr>
        <p:txBody>
          <a:bodyPr>
            <a:normAutofit/>
          </a:bodyPr>
          <a:lstStyle/>
          <a:p>
            <a:r>
              <a:rPr lang="pl-PL" altLang="pl-PL" sz="2800" b="1" dirty="0">
                <a:solidFill>
                  <a:srgbClr val="00206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KM FERC reguły jawności i przejrzystości</a:t>
            </a: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04E29CE-8E0A-4135-954A-4D7220B6F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pl-PL" sz="2000" dirty="0">
                <a:effectLst/>
                <a:ea typeface="Calibri" panose="020F0502020204030204" pitchFamily="34" charset="0"/>
              </a:rPr>
              <a:t>Prace Komitetu prowadzone są w sposób jawny i przejrzysty, według reguł określonych w Regulaminie.</a:t>
            </a:r>
          </a:p>
          <a:p>
            <a:pPr marL="0" indent="0">
              <a:buNone/>
            </a:pPr>
            <a:endParaRPr lang="pl-PL" sz="2000" dirty="0">
              <a:effectLst/>
              <a:ea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dirty="0">
                <a:effectLst/>
                <a:ea typeface="Calibri" panose="020F0502020204030204" pitchFamily="34" charset="0"/>
              </a:rPr>
              <a:t>Członkowie Komitetu i ich zastępcy oraz osoby uczestniczące w posiedzeniu Komitetu na podstawie upoważnień, są zobowiązani do ujawnienia potencjalnego konfliktu interesów</a:t>
            </a:r>
            <a:r>
              <a:rPr lang="pl-PL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000" dirty="0">
                <a:effectLst/>
                <a:ea typeface="Calibri" panose="020F0502020204030204" pitchFamily="34" charset="0"/>
              </a:rPr>
              <a:t>dotyczącego ich osoby. Muszą oni wyłączyć się z podejmowania decyzji w zakresie, którego ten konflikt może dotyczyć.</a:t>
            </a:r>
          </a:p>
          <a:p>
            <a:pPr marL="0" indent="0">
              <a:buNone/>
            </a:pPr>
            <a:endParaRPr lang="pl-PL" sz="2000" dirty="0">
              <a:effectLst/>
              <a:ea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l-PL" sz="2000" dirty="0">
                <a:effectLst/>
                <a:ea typeface="Calibri" panose="020F0502020204030204" pitchFamily="34" charset="0"/>
              </a:rPr>
              <a:t>Konflikt interesów dotyczący osoby wyznaczonej do Komitetu może wystąpić przede wszystkim w sytuacji, w której Komitet podejmowałby rozstrzygnięcia w indywidualnych sprawach tej osoby.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532974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4226</TotalTime>
  <Words>1797</Words>
  <Application>Microsoft Office PowerPoint</Application>
  <PresentationFormat>Panoramiczny</PresentationFormat>
  <Paragraphs>151</Paragraphs>
  <Slides>17</Slides>
  <Notes>8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CIDFont+F3</vt:lpstr>
      <vt:lpstr>Open Sans</vt:lpstr>
      <vt:lpstr>Wingdings</vt:lpstr>
      <vt:lpstr>Office Theme</vt:lpstr>
      <vt:lpstr>Komitet Monitorujący program Fundusze Europejskie na Rozwój Cyfrowy 2021-2027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KM FERC posiedzenia</vt:lpstr>
      <vt:lpstr>Prezentacja programu PowerPoint</vt:lpstr>
      <vt:lpstr>KM FERC reguły jawności i przejrzystości</vt:lpstr>
      <vt:lpstr>KM FERC prawa i obowiązki członków i ich zastępców</vt:lpstr>
      <vt:lpstr>KM FERC refundacja/finansowanie</vt:lpstr>
      <vt:lpstr>KM FERC zadania dot. KPON i KPP</vt:lpstr>
      <vt:lpstr>KM FERC planowany harmonogram posiedzeń w 2023 r.</vt:lpstr>
      <vt:lpstr>KM FERC uwagi do projektu Regulaminu</vt:lpstr>
      <vt:lpstr>KM FERC kwestie horyzontalne do rozstrzygnięcia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Fundusze Europejskie  na Rozwój Cyfrowy</dc:title>
  <dc:creator>Piotrowska Magdalena</dc:creator>
  <cp:lastModifiedBy>Chełstowski Marcin</cp:lastModifiedBy>
  <cp:revision>225</cp:revision>
  <dcterms:created xsi:type="dcterms:W3CDTF">2022-02-01T15:12:20Z</dcterms:created>
  <dcterms:modified xsi:type="dcterms:W3CDTF">2023-02-28T08:52:28Z</dcterms:modified>
</cp:coreProperties>
</file>