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1" r:id="rId1"/>
  </p:sldMasterIdLst>
  <p:notesMasterIdLst>
    <p:notesMasterId r:id="rId12"/>
  </p:notesMasterIdLst>
  <p:sldIdLst>
    <p:sldId id="361" r:id="rId2"/>
    <p:sldId id="363" r:id="rId3"/>
    <p:sldId id="274" r:id="rId4"/>
    <p:sldId id="365" r:id="rId5"/>
    <p:sldId id="364" r:id="rId6"/>
    <p:sldId id="376" r:id="rId7"/>
    <p:sldId id="354" r:id="rId8"/>
    <p:sldId id="379" r:id="rId9"/>
    <p:sldId id="378" r:id="rId10"/>
    <p:sldId id="28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096B"/>
    <a:srgbClr val="BBE3F0"/>
    <a:srgbClr val="4E93C9"/>
    <a:srgbClr val="0070C0"/>
    <a:srgbClr val="00B0F0"/>
    <a:srgbClr val="D83E98"/>
    <a:srgbClr val="003399"/>
    <a:srgbClr val="232459"/>
    <a:srgbClr val="F2C0D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Styl ciemny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Styl pośredni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49" autoAdjust="0"/>
    <p:restoredTop sz="87179" autoAdjust="0"/>
  </p:normalViewPr>
  <p:slideViewPr>
    <p:cSldViewPr snapToGrid="0">
      <p:cViewPr varScale="1">
        <p:scale>
          <a:sx n="99" d="100"/>
          <a:sy n="99" d="100"/>
        </p:scale>
        <p:origin x="756" y="90"/>
      </p:cViewPr>
      <p:guideLst/>
    </p:cSldViewPr>
  </p:slideViewPr>
  <p:outlineViewPr>
    <p:cViewPr>
      <p:scale>
        <a:sx n="33" d="100"/>
        <a:sy n="33" d="100"/>
      </p:scale>
      <p:origin x="0" y="-12245"/>
    </p:cViewPr>
    <p:sldLst>
      <p:sld r:id="rId1" collapse="1"/>
    </p:sldLst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cin_Chelstowski\Desktop\FERC21-27\MACH\MACH_V.46(30.09.2023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96609161718864"/>
          <c:y val="2.9583147414225765E-2"/>
          <c:w val="0.80771007095028979"/>
          <c:h val="0.94419567443676855"/>
        </c:manualLayout>
      </c:layout>
      <c:doughnutChart>
        <c:varyColors val="1"/>
        <c:ser>
          <c:idx val="0"/>
          <c:order val="0"/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c:spPr>
          <c:dPt>
            <c:idx val="0"/>
            <c:bubble3D val="0"/>
            <c:spPr>
              <a:solidFill>
                <a:srgbClr val="BD2070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1-4A95-4A9B-AFF1-A48031825BFA}"/>
              </c:ext>
            </c:extLst>
          </c:dPt>
          <c:dPt>
            <c:idx val="1"/>
            <c:bubble3D val="0"/>
            <c:spPr>
              <a:solidFill>
                <a:srgbClr val="FF99FF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3-4A95-4A9B-AFF1-A48031825BFA}"/>
              </c:ext>
            </c:extLst>
          </c:dPt>
          <c:dPt>
            <c:idx val="2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5-4A95-4A9B-AFF1-A48031825BF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val>
            <c:numRef>
              <c:f>Alokacja1!$G$23:$I$23</c:f>
              <c:numCache>
                <c:formatCode>#,##0</c:formatCode>
                <c:ptCount val="3"/>
                <c:pt idx="0">
                  <c:v>1988.038869</c:v>
                </c:pt>
                <c:pt idx="1">
                  <c:v>302.43203299999999</c:v>
                </c:pt>
                <c:pt idx="2">
                  <c:v>203.66783000000001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A95-4A9B-AFF1-A48031825BF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88900" cap="rnd">
              <a:solidFill>
                <a:srgbClr val="CC0099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4"/>
            <c:spPr>
              <a:solidFill>
                <a:srgbClr val="CC0099"/>
              </a:solidFill>
              <a:ln w="508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0-5E2F-46D9-88F4-1052FA90A904}"/>
              </c:ext>
            </c:extLst>
          </c:dPt>
          <c:dPt>
            <c:idx val="1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1-5E2F-46D9-88F4-1052FA90A904}"/>
              </c:ext>
            </c:extLst>
          </c:dPt>
          <c:dPt>
            <c:idx val="2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2-5E2F-46D9-88F4-1052FA90A904}"/>
              </c:ext>
            </c:extLst>
          </c:dPt>
          <c:dPt>
            <c:idx val="3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3-5E2F-46D9-88F4-1052FA90A904}"/>
              </c:ext>
            </c:extLst>
          </c:dPt>
          <c:dPt>
            <c:idx val="4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4-5E2F-46D9-88F4-1052FA90A904}"/>
              </c:ext>
            </c:extLst>
          </c:dPt>
          <c:dPt>
            <c:idx val="5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5-5E2F-46D9-88F4-1052FA90A904}"/>
              </c:ext>
            </c:extLst>
          </c:dPt>
          <c:dPt>
            <c:idx val="6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6-5E2F-46D9-88F4-1052FA90A904}"/>
              </c:ext>
            </c:extLst>
          </c:dPt>
          <c:dPt>
            <c:idx val="8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7-5E2F-46D9-88F4-1052FA90A904}"/>
              </c:ext>
            </c:extLst>
          </c:dPt>
          <c:dPt>
            <c:idx val="9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8-5E2F-46D9-88F4-1052FA90A904}"/>
              </c:ext>
            </c:extLst>
          </c:dPt>
          <c:dPt>
            <c:idx val="11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9-5E2F-46D9-88F4-1052FA90A904}"/>
              </c:ext>
            </c:extLst>
          </c:dPt>
          <c:dLbls>
            <c:dLbl>
              <c:idx val="7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E2F-46D9-88F4-1052FA90A904}"/>
                </c:ext>
              </c:extLst>
            </c:dLbl>
            <c:dLbl>
              <c:idx val="10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E2F-46D9-88F4-1052FA90A904}"/>
                </c:ext>
              </c:extLst>
            </c:dLbl>
            <c:numFmt formatCode="#,##0.00" sourceLinked="0"/>
            <c:spPr>
              <a:noFill/>
              <a:ln w="19050">
                <a:solidFill>
                  <a:srgbClr val="CC0099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'Nabory(2)'!$GK$17:$GK$28</c:f>
              <c:strCache>
                <c:ptCount val="12"/>
                <c:pt idx="0">
                  <c:v>listopad-22</c:v>
                </c:pt>
                <c:pt idx="1">
                  <c:v>grudzień-22</c:v>
                </c:pt>
                <c:pt idx="2">
                  <c:v>styczeń-23</c:v>
                </c:pt>
                <c:pt idx="3">
                  <c:v>luty-23</c:v>
                </c:pt>
                <c:pt idx="4">
                  <c:v>marzec-23</c:v>
                </c:pt>
                <c:pt idx="5">
                  <c:v>kwiecień-23</c:v>
                </c:pt>
                <c:pt idx="6">
                  <c:v>maj-23</c:v>
                </c:pt>
                <c:pt idx="7">
                  <c:v>czerwiec-23</c:v>
                </c:pt>
                <c:pt idx="8">
                  <c:v>lipiec-23</c:v>
                </c:pt>
                <c:pt idx="9">
                  <c:v>sierpień-23</c:v>
                </c:pt>
                <c:pt idx="10">
                  <c:v>wrzesień-23</c:v>
                </c:pt>
                <c:pt idx="11">
                  <c:v>październik-23</c:v>
                </c:pt>
              </c:strCache>
            </c:strRef>
          </c:cat>
          <c:val>
            <c:numRef>
              <c:f>'Nabory(2)'!$GN$17:$GN$28</c:f>
              <c:numCache>
                <c:formatCode>#,##0.00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1.4940000000009901</c:v>
                </c:pt>
                <c:pt idx="8">
                  <c:v>1.4940000000009901</c:v>
                </c:pt>
                <c:pt idx="9">
                  <c:v>1.4940000000009901</c:v>
                </c:pt>
                <c:pt idx="10">
                  <c:v>4.9291099970084282</c:v>
                </c:pt>
                <c:pt idx="11">
                  <c:v>4.9291099970084282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5E2F-46D9-88F4-1052FA90A9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50223439"/>
        <c:axId val="1250223023"/>
      </c:lineChart>
      <c:catAx>
        <c:axId val="12502234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1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Print" panose="02000600000000000000" pitchFamily="2" charset="0"/>
                <a:ea typeface="+mn-ea"/>
                <a:cs typeface="+mn-cs"/>
              </a:defRPr>
            </a:pPr>
            <a:endParaRPr lang="pl-PL"/>
          </a:p>
        </c:txPr>
        <c:crossAx val="1250223023"/>
        <c:crosses val="autoZero"/>
        <c:auto val="1"/>
        <c:lblAlgn val="ctr"/>
        <c:lblOffset val="100"/>
        <c:noMultiLvlLbl val="0"/>
      </c:catAx>
      <c:valAx>
        <c:axId val="1250223023"/>
        <c:scaling>
          <c:orientation val="minMax"/>
        </c:scaling>
        <c:delete val="1"/>
        <c:axPos val="l"/>
        <c:numFmt formatCode="#,##0.00" sourceLinked="1"/>
        <c:majorTickMark val="none"/>
        <c:minorTickMark val="none"/>
        <c:tickLblPos val="nextTo"/>
        <c:crossAx val="1250223439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196678454963229E-3"/>
          <c:y val="9.1869932925051037E-2"/>
          <c:w val="0.98476774390640764"/>
          <c:h val="0.7946751210554126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 flip="none" rotWithShape="1">
              <a:gsLst>
                <a:gs pos="0">
                  <a:srgbClr val="BD2070">
                    <a:shade val="30000"/>
                    <a:satMod val="115000"/>
                  </a:srgbClr>
                </a:gs>
                <a:gs pos="50000">
                  <a:srgbClr val="BD2070">
                    <a:shade val="67500"/>
                    <a:satMod val="115000"/>
                  </a:srgbClr>
                </a:gs>
                <a:gs pos="100000">
                  <a:srgbClr val="BD207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Alokacja1!$B$69:$J$69</c:f>
              <c:numCache>
                <c:formatCode>General</c:formatCode>
                <c:ptCount val="9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</c:numCache>
            </c:numRef>
          </c:cat>
          <c:val>
            <c:numRef>
              <c:f>Alokacja1!$B$76:$J$76</c:f>
              <c:numCache>
                <c:formatCode>General</c:formatCode>
                <c:ptCount val="9"/>
                <c:pt idx="4" formatCode="#,##0">
                  <c:v>248936003.58499998</c:v>
                </c:pt>
                <c:pt idx="5" formatCode="#,##0">
                  <c:v>569071632.24000001</c:v>
                </c:pt>
                <c:pt idx="6" formatCode="#,##0">
                  <c:v>912782375.24000001</c:v>
                </c:pt>
                <c:pt idx="7" formatCode="#,##0">
                  <c:v>1270677880.24</c:v>
                </c:pt>
                <c:pt idx="8" formatCode="#,##0">
                  <c:v>1988038869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DE-4731-8915-C737218888F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563478192"/>
        <c:axId val="1563483600"/>
      </c:barChart>
      <c:lineChart>
        <c:grouping val="stacked"/>
        <c:varyColors val="0"/>
        <c:ser>
          <c:idx val="1"/>
          <c:order val="1"/>
          <c:spPr>
            <a:ln w="63500" cap="rnd">
              <a:gradFill>
                <a:gsLst>
                  <a:gs pos="89000">
                    <a:srgbClr val="BD2070"/>
                  </a:gs>
                  <a:gs pos="0">
                    <a:srgbClr val="BD2070"/>
                  </a:gs>
                  <a:gs pos="100000">
                    <a:schemeClr val="tx1"/>
                  </a:gs>
                </a:gsLst>
                <a:lin ang="5400000" scaled="1"/>
              </a:gra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3"/>
            <c:spPr>
              <a:solidFill>
                <a:schemeClr val="bg1"/>
              </a:solidFill>
              <a:ln w="9525">
                <a:solidFill>
                  <a:srgbClr val="CC0099"/>
                </a:solidFill>
                <a:rou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Alokacja1!$B$77:$J$77</c:f>
              <c:numCache>
                <c:formatCode>0.0%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0.12521686948214289</c:v>
                </c:pt>
                <c:pt idx="5">
                  <c:v>0.28624773947515814</c:v>
                </c:pt>
                <c:pt idx="6">
                  <c:v>0.45913708704253708</c:v>
                </c:pt>
                <c:pt idx="7">
                  <c:v>0.63916148725963362</c:v>
                </c:pt>
                <c:pt idx="8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5DE-4731-8915-C737218888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8852831"/>
        <c:axId val="369213455"/>
      </c:lineChart>
      <c:catAx>
        <c:axId val="1563478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1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563483600"/>
        <c:crosses val="autoZero"/>
        <c:auto val="1"/>
        <c:lblAlgn val="ctr"/>
        <c:lblOffset val="100"/>
        <c:noMultiLvlLbl val="0"/>
      </c:catAx>
      <c:valAx>
        <c:axId val="1563483600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563478192"/>
        <c:crosses val="autoZero"/>
        <c:crossBetween val="between"/>
        <c:dispUnits>
          <c:builtInUnit val="millions"/>
        </c:dispUnits>
      </c:valAx>
      <c:valAx>
        <c:axId val="369213455"/>
        <c:scaling>
          <c:orientation val="minMax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38852831"/>
        <c:crosses val="max"/>
        <c:crossBetween val="between"/>
      </c:valAx>
      <c:catAx>
        <c:axId val="338852831"/>
        <c:scaling>
          <c:orientation val="minMax"/>
        </c:scaling>
        <c:delete val="1"/>
        <c:axPos val="b"/>
        <c:majorTickMark val="out"/>
        <c:minorTickMark val="none"/>
        <c:tickLblPos val="nextTo"/>
        <c:crossAx val="369213455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0.2998</cdr:x>
      <cdr:y>0.18879</cdr:y>
    </cdr:from>
    <cdr:to>
      <cdr:x>0.32402</cdr:x>
      <cdr:y>0.23921</cdr:y>
    </cdr:to>
    <cdr:sp macro="" textlink="">
      <cdr:nvSpPr>
        <cdr:cNvPr id="2" name="Owal 1">
          <a:extLst xmlns:a="http://schemas.openxmlformats.org/drawingml/2006/main">
            <a:ext uri="{FF2B5EF4-FFF2-40B4-BE49-F238E27FC236}">
              <a16:creationId xmlns:a16="http://schemas.microsoft.com/office/drawing/2014/main" id="{B9ED70C0-D3DE-4F04-8C66-0F4006CA9A3C}"/>
            </a:ext>
          </a:extLst>
        </cdr:cNvPr>
        <cdr:cNvSpPr/>
      </cdr:nvSpPr>
      <cdr:spPr>
        <a:xfrm xmlns:a="http://schemas.openxmlformats.org/drawingml/2006/main">
          <a:off x="3565469" y="1078491"/>
          <a:ext cx="288000" cy="288000"/>
        </a:xfrm>
        <a:prstGeom xmlns:a="http://schemas.openxmlformats.org/drawingml/2006/main" prst="ellipse">
          <a:avLst/>
        </a:prstGeom>
        <a:gradFill xmlns:a="http://schemas.openxmlformats.org/drawingml/2006/main" flip="none" rotWithShape="1">
          <a:gsLst>
            <a:gs pos="0">
              <a:srgbClr val="B1096B">
                <a:shade val="30000"/>
                <a:satMod val="115000"/>
              </a:srgbClr>
            </a:gs>
            <a:gs pos="50000">
              <a:srgbClr val="B1096B">
                <a:shade val="67500"/>
                <a:satMod val="115000"/>
              </a:srgbClr>
            </a:gs>
            <a:gs pos="100000">
              <a:srgbClr val="B1096B">
                <a:shade val="100000"/>
                <a:satMod val="115000"/>
              </a:srgbClr>
            </a:gs>
          </a:gsLst>
          <a:lin ang="2700000" scaled="1"/>
          <a:tileRect/>
        </a:gradFill>
        <a:ln xmlns:a="http://schemas.openxmlformats.org/drawingml/2006/main" w="38100">
          <a:solidFill>
            <a:schemeClr val="bg1"/>
          </a:solidFill>
        </a:ln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pl-PL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2D31CC-9464-42D9-A480-78DF72841506}" type="datetimeFigureOut">
              <a:rPr lang="pl-PL" smtClean="0"/>
              <a:t>2023-10-06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01CDC3-9EEF-4BB6-B868-1D5BD968500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7820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37150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5158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ymbol zastępczy obrazu slajdu 1">
            <a:extLst>
              <a:ext uri="{FF2B5EF4-FFF2-40B4-BE49-F238E27FC236}">
                <a16:creationId xmlns:a16="http://schemas.microsoft.com/office/drawing/2014/main" id="{CE12FC05-28B5-405A-BC4F-883EC9BA22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Symbol zastępczy notatek 2">
            <a:extLst>
              <a:ext uri="{FF2B5EF4-FFF2-40B4-BE49-F238E27FC236}">
                <a16:creationId xmlns:a16="http://schemas.microsoft.com/office/drawing/2014/main" id="{85C83816-D251-4A13-BC03-8F046A37BB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altLang="pl-PL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996" name="Symbol zastępczy numeru slajdu 3">
            <a:extLst>
              <a:ext uri="{FF2B5EF4-FFF2-40B4-BE49-F238E27FC236}">
                <a16:creationId xmlns:a16="http://schemas.microsoft.com/office/drawing/2014/main" id="{D6D2CE6B-EC63-4D0C-896D-5A1431317F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86F91C-9419-481F-813F-942C16F0A6D9}" type="slidenum">
              <a:rPr lang="pl-PL" altLang="pl-PL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2</a:t>
            </a:fld>
            <a:endParaRPr lang="pl-PL" altLang="pl-PL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347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ymbol zastępczy obrazu slajdu 1">
            <a:extLst>
              <a:ext uri="{FF2B5EF4-FFF2-40B4-BE49-F238E27FC236}">
                <a16:creationId xmlns:a16="http://schemas.microsoft.com/office/drawing/2014/main" id="{CE12FC05-28B5-405A-BC4F-883EC9BA22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Symbol zastępczy notatek 2">
            <a:extLst>
              <a:ext uri="{FF2B5EF4-FFF2-40B4-BE49-F238E27FC236}">
                <a16:creationId xmlns:a16="http://schemas.microsoft.com/office/drawing/2014/main" id="{85C83816-D251-4A13-BC03-8F046A37BB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altLang="pl-PL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996" name="Symbol zastępczy numeru slajdu 3">
            <a:extLst>
              <a:ext uri="{FF2B5EF4-FFF2-40B4-BE49-F238E27FC236}">
                <a16:creationId xmlns:a16="http://schemas.microsoft.com/office/drawing/2014/main" id="{D6D2CE6B-EC63-4D0C-896D-5A1431317F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86F91C-9419-481F-813F-942C16F0A6D9}" type="slidenum">
              <a:rPr lang="pl-PL" altLang="pl-PL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3</a:t>
            </a:fld>
            <a:endParaRPr lang="pl-PL" altLang="pl-PL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ymbol zastępczy obrazu slajdu 1">
            <a:extLst>
              <a:ext uri="{FF2B5EF4-FFF2-40B4-BE49-F238E27FC236}">
                <a16:creationId xmlns:a16="http://schemas.microsoft.com/office/drawing/2014/main" id="{CE12FC05-28B5-405A-BC4F-883EC9BA22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Symbol zastępczy notatek 2">
            <a:extLst>
              <a:ext uri="{FF2B5EF4-FFF2-40B4-BE49-F238E27FC236}">
                <a16:creationId xmlns:a16="http://schemas.microsoft.com/office/drawing/2014/main" id="{85C83816-D251-4A13-BC03-8F046A37BB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altLang="pl-PL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996" name="Symbol zastępczy numeru slajdu 3">
            <a:extLst>
              <a:ext uri="{FF2B5EF4-FFF2-40B4-BE49-F238E27FC236}">
                <a16:creationId xmlns:a16="http://schemas.microsoft.com/office/drawing/2014/main" id="{D6D2CE6B-EC63-4D0C-896D-5A1431317F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86F91C-9419-481F-813F-942C16F0A6D9}" type="slidenum">
              <a:rPr lang="pl-PL" altLang="pl-PL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4</a:t>
            </a:fld>
            <a:endParaRPr lang="pl-PL" altLang="pl-PL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113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ymbol zastępczy obrazu slajdu 1">
            <a:extLst>
              <a:ext uri="{FF2B5EF4-FFF2-40B4-BE49-F238E27FC236}">
                <a16:creationId xmlns:a16="http://schemas.microsoft.com/office/drawing/2014/main" id="{CE12FC05-28B5-405A-BC4F-883EC9BA22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Symbol zastępczy notatek 2">
            <a:extLst>
              <a:ext uri="{FF2B5EF4-FFF2-40B4-BE49-F238E27FC236}">
                <a16:creationId xmlns:a16="http://schemas.microsoft.com/office/drawing/2014/main" id="{85C83816-D251-4A13-BC03-8F046A37BB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altLang="pl-PL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996" name="Symbol zastępczy numeru slajdu 3">
            <a:extLst>
              <a:ext uri="{FF2B5EF4-FFF2-40B4-BE49-F238E27FC236}">
                <a16:creationId xmlns:a16="http://schemas.microsoft.com/office/drawing/2014/main" id="{D6D2CE6B-EC63-4D0C-896D-5A1431317F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86F91C-9419-481F-813F-942C16F0A6D9}" type="slidenum">
              <a:rPr lang="pl-PL" altLang="pl-PL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5</a:t>
            </a:fld>
            <a:endParaRPr lang="pl-PL" altLang="pl-PL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668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ymbol zastępczy obrazu slajdu 1">
            <a:extLst>
              <a:ext uri="{FF2B5EF4-FFF2-40B4-BE49-F238E27FC236}">
                <a16:creationId xmlns:a16="http://schemas.microsoft.com/office/drawing/2014/main" id="{CE12FC05-28B5-405A-BC4F-883EC9BA22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Symbol zastępczy notatek 2">
            <a:extLst>
              <a:ext uri="{FF2B5EF4-FFF2-40B4-BE49-F238E27FC236}">
                <a16:creationId xmlns:a16="http://schemas.microsoft.com/office/drawing/2014/main" id="{85C83816-D251-4A13-BC03-8F046A37BB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altLang="pl-PL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996" name="Symbol zastępczy numeru slajdu 3">
            <a:extLst>
              <a:ext uri="{FF2B5EF4-FFF2-40B4-BE49-F238E27FC236}">
                <a16:creationId xmlns:a16="http://schemas.microsoft.com/office/drawing/2014/main" id="{D6D2CE6B-EC63-4D0C-896D-5A1431317F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86F91C-9419-481F-813F-942C16F0A6D9}" type="slidenum">
              <a:rPr lang="pl-PL" altLang="pl-PL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6</a:t>
            </a:fld>
            <a:endParaRPr lang="pl-PL" altLang="pl-PL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153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endParaRPr lang="pl-PL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36106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pl-PL" sz="1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17.05.2023 r. przekazanie zmienionego FERC wraz z metodyką do KE w ramach nieformalnych negocjacji zmian programu (m.in. odbyło się kilka spotkań  zdalnych – celem spotkań i wymiany maili było jak najpełniejsze przedstawienie metodyki stawek i ustalenie takiej wersji FERC do której KE zgłosi mniej uwag).</a:t>
            </a:r>
          </a:p>
          <a:p>
            <a:pPr>
              <a:spcAft>
                <a:spcPts val="600"/>
              </a:spcAft>
            </a:pPr>
            <a:endParaRPr lang="pl-PL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3610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pl-PL" sz="1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dotyczy pkt 4</a:t>
            </a:r>
          </a:p>
          <a:p>
            <a:pPr>
              <a:spcAft>
                <a:spcPts val="600"/>
              </a:spcAft>
            </a:pPr>
            <a:endParaRPr lang="pl-PL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Aft>
                <a:spcPts val="600"/>
              </a:spcAft>
            </a:pPr>
            <a:r>
              <a:rPr lang="pl-PL" sz="1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Zgodnie z obecnie obowiązującym wzorem umowy o dofinansowanie projektów w działaniu 1.1 FERC </a:t>
            </a:r>
          </a:p>
          <a:p>
            <a:pPr>
              <a:spcAft>
                <a:spcPts val="600"/>
              </a:spcAft>
            </a:pPr>
            <a:r>
              <a:rPr lang="pl-PL" sz="1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Instytucja Pośrednicząca dokona zmiany wysokości dofinansowania w wyniku waloryzacji stawek jednostkowych o wskaźnik waloryzacji dofinansowania inwestycji telekomunikacyjnych prowadzonych w ramach KPO i FERC, opracowany przez Prezesa Głównego Urzędu Statystycznego i publikowany na jego stronie. Waloryzacja będzie odbywała się dwukrotnie tzn. na początku 2025 r. w oparciu o wskaźnik opublikowany w IV kwartale 2024 r. oraz w 2026 r. w oparciu o wskaźnik opublikowany w IV kwartale 2025 r. Pierwszą waloryzacją zostaną objęte punkty adresowe nie objęte planami pierwszego kamienia milowego, natomiast drugą waloryzacją nie będą objęte punkty adresowe planowane do realizacji w pierwszym i drugim kamieniu milowym. Tym samym pierwsza waloryzacja będzie obejmować maksymalnie 85% punktów adresowych wyznaczonych do realizacji w ramach zadania 1., natomiast druga waloryzacja maksymalnie 65% tychże punktów adresowych. </a:t>
            </a:r>
          </a:p>
          <a:p>
            <a:endParaRPr lang="pl-PL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10419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rostokąt 16">
            <a:extLst>
              <a:ext uri="{FF2B5EF4-FFF2-40B4-BE49-F238E27FC236}">
                <a16:creationId xmlns:a16="http://schemas.microsoft.com/office/drawing/2014/main" id="{657D9118-3C29-4F19-A695-42FBD9E65B3D}"/>
              </a:ext>
            </a:extLst>
          </p:cNvPr>
          <p:cNvSpPr/>
          <p:nvPr userDrawn="1"/>
        </p:nvSpPr>
        <p:spPr>
          <a:xfrm>
            <a:off x="1025525" y="1983573"/>
            <a:ext cx="9995816" cy="3630062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87" y="490243"/>
            <a:ext cx="1231537" cy="979756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255" y="490243"/>
            <a:ext cx="1231537" cy="979756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023" y="490243"/>
            <a:ext cx="1231537" cy="9797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0332" y="2775173"/>
            <a:ext cx="9031400" cy="1004864"/>
          </a:xfrm>
        </p:spPr>
        <p:txBody>
          <a:bodyPr anchor="t" anchorCtr="0">
            <a:normAutofit/>
          </a:bodyPr>
          <a:lstStyle>
            <a:lvl1pPr algn="l">
              <a:lnSpc>
                <a:spcPts val="3629"/>
              </a:lnSpc>
              <a:defRPr sz="290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0345" y="4410532"/>
            <a:ext cx="9031311" cy="979756"/>
          </a:xfrm>
        </p:spPr>
        <p:txBody>
          <a:bodyPr>
            <a:normAutofit/>
          </a:bodyPr>
          <a:lstStyle>
            <a:lvl1pPr marL="0" indent="0" algn="l">
              <a:lnSpc>
                <a:spcPts val="3175"/>
              </a:lnSpc>
              <a:buNone/>
              <a:defRPr sz="2540" b="1">
                <a:solidFill>
                  <a:schemeClr val="tx2"/>
                </a:solidFill>
              </a:defRPr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68958" y="490243"/>
            <a:ext cx="2052383" cy="316710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633"/>
              </a:lnSpc>
              <a:defRPr sz="127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2023-10-06</a:t>
            </a:fld>
            <a:endParaRPr lang="pl-PL" dirty="0"/>
          </a:p>
        </p:txBody>
      </p:sp>
      <p:sp>
        <p:nvSpPr>
          <p:cNvPr id="18" name="Prostokąt 17">
            <a:extLst>
              <a:ext uri="{FF2B5EF4-FFF2-40B4-BE49-F238E27FC236}">
                <a16:creationId xmlns:a16="http://schemas.microsoft.com/office/drawing/2014/main" id="{265080E1-D4B5-4121-AC77-601689E390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Obraz 18" descr="Obraz zawierający tekst&#10;&#10;Opis wygenerowany automatycznie">
            <a:extLst>
              <a:ext uri="{FF2B5EF4-FFF2-40B4-BE49-F238E27FC236}">
                <a16:creationId xmlns:a16="http://schemas.microsoft.com/office/drawing/2014/main" id="{06556EAA-6E83-4947-9C46-3D9C2DA8905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5" y="1983572"/>
            <a:ext cx="3959225" cy="720090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8F3B5FCC-9E9B-46EA-869A-332359BBDE9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757" y="1244366"/>
            <a:ext cx="381000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7D6ECFD9-FD8D-43ED-949C-21A0983C597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0" y="545866"/>
            <a:ext cx="381000" cy="381000"/>
          </a:xfrm>
          <a:prstGeom prst="rect">
            <a:avLst/>
          </a:prstGeom>
        </p:spPr>
      </p:pic>
      <p:pic>
        <p:nvPicPr>
          <p:cNvPr id="22" name="Obraz 21">
            <a:extLst>
              <a:ext uri="{FF2B5EF4-FFF2-40B4-BE49-F238E27FC236}">
                <a16:creationId xmlns:a16="http://schemas.microsoft.com/office/drawing/2014/main" id="{7E619B97-5C80-4C40-AB7A-5E57AC44508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0511" y="1290527"/>
            <a:ext cx="409961" cy="288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A877228D-3FF9-4542-A45F-814912ED0807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786" y="538288"/>
            <a:ext cx="381000" cy="381000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8E123CD2-A590-42A0-A129-16C91D082C71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4525" y="545866"/>
            <a:ext cx="381000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892E4F27-EF89-4F85-90D5-EAD0F754FE2B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4293" y="1254829"/>
            <a:ext cx="381000" cy="381000"/>
          </a:xfrm>
          <a:prstGeom prst="rect">
            <a:avLst/>
          </a:prstGeom>
        </p:spPr>
      </p:pic>
      <p:pic>
        <p:nvPicPr>
          <p:cNvPr id="26" name="Obraz 25">
            <a:extLst>
              <a:ext uri="{FF2B5EF4-FFF2-40B4-BE49-F238E27FC236}">
                <a16:creationId xmlns:a16="http://schemas.microsoft.com/office/drawing/2014/main" id="{C76B7823-329C-43A4-81F4-C52291608355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543567"/>
            <a:ext cx="381000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9468CD13-5D09-4E52-B222-3BDE2B72392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18" y="535269"/>
            <a:ext cx="381000" cy="381000"/>
          </a:xfrm>
          <a:prstGeom prst="rect">
            <a:avLst/>
          </a:prstGeom>
        </p:spPr>
      </p:pic>
      <p:pic>
        <p:nvPicPr>
          <p:cNvPr id="28" name="Obraz 27">
            <a:extLst>
              <a:ext uri="{FF2B5EF4-FFF2-40B4-BE49-F238E27FC236}">
                <a16:creationId xmlns:a16="http://schemas.microsoft.com/office/drawing/2014/main" id="{A1428C83-8689-4F1B-B4F6-6CEEB01AEC2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3220" y="531095"/>
            <a:ext cx="359071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3D1E3E94-40D0-490E-AB37-768EA0D836B5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4802" y="1251987"/>
            <a:ext cx="381000" cy="381000"/>
          </a:xfrm>
          <a:prstGeom prst="rect">
            <a:avLst/>
          </a:prstGeom>
        </p:spPr>
      </p:pic>
      <p:pic>
        <p:nvPicPr>
          <p:cNvPr id="30" name="Obraz 29">
            <a:extLst>
              <a:ext uri="{FF2B5EF4-FFF2-40B4-BE49-F238E27FC236}">
                <a16:creationId xmlns:a16="http://schemas.microsoft.com/office/drawing/2014/main" id="{388CA3E4-D2B5-49BA-B364-D2702C3D4E0B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95336" y="1250549"/>
            <a:ext cx="321553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7F545AF8-DE28-411F-B0C9-3F819537CF61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14637" y="1269736"/>
            <a:ext cx="381000" cy="34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4100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9790199" y="6695263"/>
            <a:ext cx="1232383" cy="1627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</p:spTree>
    <p:extLst>
      <p:ext uri="{BB962C8B-B14F-4D97-AF65-F5344CB8AC3E}">
        <p14:creationId xmlns:p14="http://schemas.microsoft.com/office/powerpoint/2010/main" val="1272237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69852" y="1796072"/>
            <a:ext cx="4720891" cy="4245627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1255" y="1795869"/>
            <a:ext cx="4720891" cy="424581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9790199" y="6695263"/>
            <a:ext cx="1232383" cy="1627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</p:spTree>
    <p:extLst>
      <p:ext uri="{BB962C8B-B14F-4D97-AF65-F5344CB8AC3E}">
        <p14:creationId xmlns:p14="http://schemas.microsoft.com/office/powerpoint/2010/main" val="7397424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rostokąt 12">
            <a:extLst>
              <a:ext uri="{FF2B5EF4-FFF2-40B4-BE49-F238E27FC236}">
                <a16:creationId xmlns:a16="http://schemas.microsoft.com/office/drawing/2014/main" id="{5E9BB4E7-FE88-415F-B144-F3AA7B873452}"/>
              </a:ext>
            </a:extLst>
          </p:cNvPr>
          <p:cNvSpPr/>
          <p:nvPr userDrawn="1"/>
        </p:nvSpPr>
        <p:spPr>
          <a:xfrm>
            <a:off x="2465388" y="4500563"/>
            <a:ext cx="8226426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Symbol zastępczy obrazu 10">
            <a:extLst>
              <a:ext uri="{FF2B5EF4-FFF2-40B4-BE49-F238E27FC236}">
                <a16:creationId xmlns:a16="http://schemas.microsoft.com/office/drawing/2014/main" id="{98E2A229-10BD-459F-95B9-A042854EF0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15" name="Obraz 14" descr="Obraz zawierający tekst&#10;&#10;Opis wygenerowany automatycznie">
            <a:extLst>
              <a:ext uri="{FF2B5EF4-FFF2-40B4-BE49-F238E27FC236}">
                <a16:creationId xmlns:a16="http://schemas.microsoft.com/office/drawing/2014/main" id="{83698ECF-4DE2-4872-BEA1-7B41E86091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500563"/>
            <a:ext cx="3959225" cy="720090"/>
          </a:xfrm>
          <a:prstGeom prst="rect">
            <a:avLst/>
          </a:prstGeom>
        </p:spPr>
      </p:pic>
      <p:sp>
        <p:nvSpPr>
          <p:cNvPr id="16" name="Tytuł 1">
            <a:extLst>
              <a:ext uri="{FF2B5EF4-FFF2-40B4-BE49-F238E27FC236}">
                <a16:creationId xmlns:a16="http://schemas.microsoft.com/office/drawing/2014/main" id="{8892BEB9-B380-4EC4-89ED-7370C5642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427415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5856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8744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rostokąt 35">
            <a:extLst>
              <a:ext uri="{FF2B5EF4-FFF2-40B4-BE49-F238E27FC236}">
                <a16:creationId xmlns:a16="http://schemas.microsoft.com/office/drawing/2014/main" id="{73720C23-52C4-42F9-AFFA-2CB72C086FDA}"/>
              </a:ext>
            </a:extLst>
          </p:cNvPr>
          <p:cNvSpPr/>
          <p:nvPr userDrawn="1"/>
        </p:nvSpPr>
        <p:spPr>
          <a:xfrm>
            <a:off x="1025525" y="1983573"/>
            <a:ext cx="9995816" cy="3630062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6" name="Prostokąt 25">
            <a:extLst>
              <a:ext uri="{FF2B5EF4-FFF2-40B4-BE49-F238E27FC236}">
                <a16:creationId xmlns:a16="http://schemas.microsoft.com/office/drawing/2014/main" id="{10F7DB82-6179-42CB-99C0-273481EF3080}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8" name="Obraz 27" descr="Obraz zawierający tekst&#10;&#10;Opis wygenerowany automatycznie">
            <a:extLst>
              <a:ext uri="{FF2B5EF4-FFF2-40B4-BE49-F238E27FC236}">
                <a16:creationId xmlns:a16="http://schemas.microsoft.com/office/drawing/2014/main" id="{E8C14976-2B03-43BA-8F1B-5739BB9F32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60" y="1973818"/>
            <a:ext cx="3959225" cy="720090"/>
          </a:xfrm>
          <a:prstGeom prst="rect">
            <a:avLst/>
          </a:prstGeom>
        </p:spPr>
      </p:pic>
      <p:pic>
        <p:nvPicPr>
          <p:cNvPr id="30" name="Obraz 29">
            <a:extLst>
              <a:ext uri="{FF2B5EF4-FFF2-40B4-BE49-F238E27FC236}">
                <a16:creationId xmlns:a16="http://schemas.microsoft.com/office/drawing/2014/main" id="{10374C42-5BFE-4A14-A238-E04605B335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2" y="540402"/>
            <a:ext cx="1080000" cy="1080000"/>
          </a:xfrm>
          <a:prstGeom prst="rect">
            <a:avLst/>
          </a:prstGeom>
        </p:spPr>
      </p:pic>
      <p:pic>
        <p:nvPicPr>
          <p:cNvPr id="32" name="Obraz 31">
            <a:extLst>
              <a:ext uri="{FF2B5EF4-FFF2-40B4-BE49-F238E27FC236}">
                <a16:creationId xmlns:a16="http://schemas.microsoft.com/office/drawing/2014/main" id="{0DD3FBDB-D4C5-4E3D-83FB-9E249690CF5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5788" y="540402"/>
            <a:ext cx="1080000" cy="1080000"/>
          </a:xfrm>
          <a:prstGeom prst="rect">
            <a:avLst/>
          </a:prstGeom>
        </p:spPr>
      </p:pic>
      <p:pic>
        <p:nvPicPr>
          <p:cNvPr id="34" name="Obraz 33">
            <a:extLst>
              <a:ext uri="{FF2B5EF4-FFF2-40B4-BE49-F238E27FC236}">
                <a16:creationId xmlns:a16="http://schemas.microsoft.com/office/drawing/2014/main" id="{501A1CB4-390B-45D5-B507-D67E08C1188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3944" y="594790"/>
            <a:ext cx="1080000" cy="97122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0332" y="2785254"/>
            <a:ext cx="9031400" cy="986800"/>
          </a:xfrm>
        </p:spPr>
        <p:txBody>
          <a:bodyPr anchor="t" anchorCtr="0">
            <a:normAutofit/>
          </a:bodyPr>
          <a:lstStyle>
            <a:lvl1pPr algn="l">
              <a:lnSpc>
                <a:spcPts val="3629"/>
              </a:lnSpc>
              <a:defRPr sz="290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0345" y="4410532"/>
            <a:ext cx="9031311" cy="979756"/>
          </a:xfrm>
        </p:spPr>
        <p:txBody>
          <a:bodyPr>
            <a:normAutofit/>
          </a:bodyPr>
          <a:lstStyle>
            <a:lvl1pPr marL="0" indent="0" algn="l">
              <a:lnSpc>
                <a:spcPts val="3175"/>
              </a:lnSpc>
              <a:buNone/>
              <a:defRPr sz="2540" b="1">
                <a:solidFill>
                  <a:schemeClr val="tx2"/>
                </a:solidFill>
              </a:defRPr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pl-PL" dirty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68958" y="490243"/>
            <a:ext cx="2052383" cy="316710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633"/>
              </a:lnSpc>
              <a:defRPr sz="127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2023-10-06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6083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ymbol zastępczy obrazu 17">
            <a:extLst>
              <a:ext uri="{FF2B5EF4-FFF2-40B4-BE49-F238E27FC236}">
                <a16:creationId xmlns:a16="http://schemas.microsoft.com/office/drawing/2014/main" id="{B548DA29-C563-4D61-8054-8FCB3676FB5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" y="0"/>
            <a:ext cx="8141270" cy="4629319"/>
          </a:xfrm>
          <a:custGeom>
            <a:avLst/>
            <a:gdLst>
              <a:gd name="connsiteX0" fmla="*/ 0 w 8141270"/>
              <a:gd name="connsiteY0" fmla="*/ 0 h 4629319"/>
              <a:gd name="connsiteX1" fmla="*/ 8141270 w 8141270"/>
              <a:gd name="connsiteY1" fmla="*/ 0 h 4629319"/>
              <a:gd name="connsiteX2" fmla="*/ 8141270 w 8141270"/>
              <a:gd name="connsiteY2" fmla="*/ 3909319 h 4629319"/>
              <a:gd name="connsiteX3" fmla="*/ 4181270 w 8141270"/>
              <a:gd name="connsiteY3" fmla="*/ 3909319 h 4629319"/>
              <a:gd name="connsiteX4" fmla="*/ 4181270 w 8141270"/>
              <a:gd name="connsiteY4" fmla="*/ 4629319 h 4629319"/>
              <a:gd name="connsiteX5" fmla="*/ 0 w 8141270"/>
              <a:gd name="connsiteY5" fmla="*/ 4629319 h 4629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41270" h="4629319">
                <a:moveTo>
                  <a:pt x="0" y="0"/>
                </a:moveTo>
                <a:lnTo>
                  <a:pt x="8141270" y="0"/>
                </a:lnTo>
                <a:lnTo>
                  <a:pt x="8141270" y="3909319"/>
                </a:lnTo>
                <a:lnTo>
                  <a:pt x="4181270" y="3909319"/>
                </a:lnTo>
                <a:lnTo>
                  <a:pt x="4181270" y="4629319"/>
                </a:lnTo>
                <a:lnTo>
                  <a:pt x="0" y="46293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0199" y="489652"/>
            <a:ext cx="2052383" cy="332686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633"/>
              </a:lnSpc>
              <a:defRPr sz="127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2023-10-06</a:t>
            </a:fld>
            <a:endParaRPr lang="pl-PL" dirty="0"/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170707E0-6EA5-4E7F-A076-D9AF20F58364}"/>
              </a:ext>
            </a:extLst>
          </p:cNvPr>
          <p:cNvSpPr/>
          <p:nvPr userDrawn="1"/>
        </p:nvSpPr>
        <p:spPr>
          <a:xfrm>
            <a:off x="4182044" y="3909236"/>
            <a:ext cx="8009956" cy="1799636"/>
          </a:xfrm>
          <a:prstGeom prst="rect">
            <a:avLst/>
          </a:prstGeom>
          <a:solidFill>
            <a:srgbClr val="B10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48CBCFF-0010-4469-A215-D3AD08162C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9102" y="4741814"/>
            <a:ext cx="7368608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pic>
        <p:nvPicPr>
          <p:cNvPr id="16" name="Obraz 15" descr="Obraz zawierający tekst&#10;&#10;Opis wygenerowany automatycznie">
            <a:extLst>
              <a:ext uri="{FF2B5EF4-FFF2-40B4-BE49-F238E27FC236}">
                <a16:creationId xmlns:a16="http://schemas.microsoft.com/office/drawing/2014/main" id="{FB77C037-5D6A-47CB-9B55-BC8F7AAAD1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044" y="3909236"/>
            <a:ext cx="3959225" cy="72009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F5589D56-BEE4-4B85-94EF-C4D47E962A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7862" y="5873940"/>
            <a:ext cx="8296276" cy="89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532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14">
            <a:extLst>
              <a:ext uri="{FF2B5EF4-FFF2-40B4-BE49-F238E27FC236}">
                <a16:creationId xmlns:a16="http://schemas.microsoft.com/office/drawing/2014/main" id="{931C5B7E-FF81-4C0B-9649-53EACDCF26E1}"/>
              </a:ext>
            </a:extLst>
          </p:cNvPr>
          <p:cNvSpPr/>
          <p:nvPr userDrawn="1"/>
        </p:nvSpPr>
        <p:spPr>
          <a:xfrm>
            <a:off x="2832783" y="3815369"/>
            <a:ext cx="8441051" cy="20831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677C6BD7-C635-4E89-AD92-E2CFA5EC084E}"/>
              </a:ext>
            </a:extLst>
          </p:cNvPr>
          <p:cNvGrpSpPr/>
          <p:nvPr userDrawn="1"/>
        </p:nvGrpSpPr>
        <p:grpSpPr>
          <a:xfrm>
            <a:off x="2832784" y="3813150"/>
            <a:ext cx="6233685" cy="359395"/>
            <a:chOff x="2832785" y="3973019"/>
            <a:chExt cx="4679948" cy="359395"/>
          </a:xfrm>
        </p:grpSpPr>
        <p:sp>
          <p:nvSpPr>
            <p:cNvPr id="16" name="Prostokąt 15">
              <a:extLst>
                <a:ext uri="{FF2B5EF4-FFF2-40B4-BE49-F238E27FC236}">
                  <a16:creationId xmlns:a16="http://schemas.microsoft.com/office/drawing/2014/main" id="{167ED945-9D3C-4682-8442-348B284835CE}"/>
                </a:ext>
              </a:extLst>
            </p:cNvPr>
            <p:cNvSpPr/>
            <p:nvPr userDrawn="1"/>
          </p:nvSpPr>
          <p:spPr>
            <a:xfrm>
              <a:off x="3912284" y="3973019"/>
              <a:ext cx="3600449" cy="359395"/>
            </a:xfrm>
            <a:prstGeom prst="rect">
              <a:avLst/>
            </a:prstGeom>
            <a:solidFill>
              <a:srgbClr val="0052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7" name="Prostokąt 16">
              <a:extLst>
                <a:ext uri="{FF2B5EF4-FFF2-40B4-BE49-F238E27FC236}">
                  <a16:creationId xmlns:a16="http://schemas.microsoft.com/office/drawing/2014/main" id="{932CF1BB-40D2-4394-9F0F-290A1519413F}"/>
                </a:ext>
              </a:extLst>
            </p:cNvPr>
            <p:cNvSpPr/>
            <p:nvPr userDrawn="1"/>
          </p:nvSpPr>
          <p:spPr>
            <a:xfrm>
              <a:off x="2832785" y="3973019"/>
              <a:ext cx="1079500" cy="3587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582A1BC7-32BA-43C1-8EA9-D569419034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93146" y="4447221"/>
            <a:ext cx="7695247" cy="1268392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24" name="Symbol zastępczy obrazu 23">
            <a:extLst>
              <a:ext uri="{FF2B5EF4-FFF2-40B4-BE49-F238E27FC236}">
                <a16:creationId xmlns:a16="http://schemas.microsoft.com/office/drawing/2014/main" id="{B027534C-189F-4DE1-81AD-1A68EC636E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25200" y="4"/>
            <a:ext cx="8141270" cy="4174759"/>
          </a:xfrm>
          <a:custGeom>
            <a:avLst/>
            <a:gdLst>
              <a:gd name="connsiteX0" fmla="*/ 0 w 8141270"/>
              <a:gd name="connsiteY0" fmla="*/ 0 h 4320000"/>
              <a:gd name="connsiteX1" fmla="*/ 8141270 w 8141270"/>
              <a:gd name="connsiteY1" fmla="*/ 0 h 4320000"/>
              <a:gd name="connsiteX2" fmla="*/ 8141270 w 8141270"/>
              <a:gd name="connsiteY2" fmla="*/ 3964391 h 4320000"/>
              <a:gd name="connsiteX3" fmla="*/ 6584309 w 8141270"/>
              <a:gd name="connsiteY3" fmla="*/ 3964391 h 4320000"/>
              <a:gd name="connsiteX4" fmla="*/ 6584309 w 8141270"/>
              <a:gd name="connsiteY4" fmla="*/ 3964390 h 4320000"/>
              <a:gd name="connsiteX5" fmla="*/ 2983861 w 8141270"/>
              <a:gd name="connsiteY5" fmla="*/ 3964390 h 4320000"/>
              <a:gd name="connsiteX6" fmla="*/ 2983861 w 8141270"/>
              <a:gd name="connsiteY6" fmla="*/ 3964389 h 4320000"/>
              <a:gd name="connsiteX7" fmla="*/ 1904362 w 8141270"/>
              <a:gd name="connsiteY7" fmla="*/ 3964389 h 4320000"/>
              <a:gd name="connsiteX8" fmla="*/ 1904362 w 8141270"/>
              <a:gd name="connsiteY8" fmla="*/ 3964391 h 4320000"/>
              <a:gd name="connsiteX9" fmla="*/ 1904359 w 8141270"/>
              <a:gd name="connsiteY9" fmla="*/ 3964391 h 4320000"/>
              <a:gd name="connsiteX10" fmla="*/ 1904359 w 8141270"/>
              <a:gd name="connsiteY10" fmla="*/ 4320000 h 4320000"/>
              <a:gd name="connsiteX11" fmla="*/ 0 w 8141270"/>
              <a:gd name="connsiteY11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141270" h="4320000">
                <a:moveTo>
                  <a:pt x="0" y="0"/>
                </a:moveTo>
                <a:lnTo>
                  <a:pt x="8141270" y="0"/>
                </a:lnTo>
                <a:lnTo>
                  <a:pt x="8141270" y="3964391"/>
                </a:lnTo>
                <a:lnTo>
                  <a:pt x="6584309" y="3964391"/>
                </a:lnTo>
                <a:lnTo>
                  <a:pt x="6584309" y="3964390"/>
                </a:lnTo>
                <a:lnTo>
                  <a:pt x="2983861" y="3964390"/>
                </a:lnTo>
                <a:lnTo>
                  <a:pt x="2983861" y="3964389"/>
                </a:lnTo>
                <a:lnTo>
                  <a:pt x="1904362" y="3964389"/>
                </a:lnTo>
                <a:lnTo>
                  <a:pt x="1904362" y="3964391"/>
                </a:lnTo>
                <a:lnTo>
                  <a:pt x="1904359" y="3964391"/>
                </a:lnTo>
                <a:lnTo>
                  <a:pt x="1904359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314112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14">
            <a:extLst>
              <a:ext uri="{FF2B5EF4-FFF2-40B4-BE49-F238E27FC236}">
                <a16:creationId xmlns:a16="http://schemas.microsoft.com/office/drawing/2014/main" id="{931C5B7E-FF81-4C0B-9649-53EACDCF26E1}"/>
              </a:ext>
            </a:extLst>
          </p:cNvPr>
          <p:cNvSpPr/>
          <p:nvPr userDrawn="1"/>
        </p:nvSpPr>
        <p:spPr>
          <a:xfrm>
            <a:off x="2832783" y="3815369"/>
            <a:ext cx="8441051" cy="2083123"/>
          </a:xfrm>
          <a:prstGeom prst="rect">
            <a:avLst/>
          </a:prstGeom>
          <a:solidFill>
            <a:srgbClr val="F2C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167ED945-9D3C-4682-8442-348B284835CE}"/>
              </a:ext>
            </a:extLst>
          </p:cNvPr>
          <p:cNvSpPr/>
          <p:nvPr userDrawn="1"/>
        </p:nvSpPr>
        <p:spPr>
          <a:xfrm>
            <a:off x="4270675" y="3813150"/>
            <a:ext cx="4795794" cy="359395"/>
          </a:xfrm>
          <a:prstGeom prst="rect">
            <a:avLst/>
          </a:prstGeom>
          <a:solidFill>
            <a:srgbClr val="D83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Prostokąt 16">
            <a:extLst>
              <a:ext uri="{FF2B5EF4-FFF2-40B4-BE49-F238E27FC236}">
                <a16:creationId xmlns:a16="http://schemas.microsoft.com/office/drawing/2014/main" id="{932CF1BB-40D2-4394-9F0F-290A1519413F}"/>
              </a:ext>
            </a:extLst>
          </p:cNvPr>
          <p:cNvSpPr/>
          <p:nvPr userDrawn="1"/>
        </p:nvSpPr>
        <p:spPr>
          <a:xfrm>
            <a:off x="2832784" y="3813150"/>
            <a:ext cx="1437893" cy="358777"/>
          </a:xfrm>
          <a:prstGeom prst="rect">
            <a:avLst/>
          </a:prstGeom>
          <a:solidFill>
            <a:srgbClr val="B10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82A1BC7-32BA-43C1-8EA9-D569419034E0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3193146" y="4447221"/>
            <a:ext cx="7695247" cy="1268392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24" name="Symbol zastępczy obrazu 23">
            <a:extLst>
              <a:ext uri="{FF2B5EF4-FFF2-40B4-BE49-F238E27FC236}">
                <a16:creationId xmlns:a16="http://schemas.microsoft.com/office/drawing/2014/main" id="{B027534C-189F-4DE1-81AD-1A68EC636E87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925200" y="4"/>
            <a:ext cx="8141270" cy="4174759"/>
          </a:xfrm>
          <a:custGeom>
            <a:avLst/>
            <a:gdLst>
              <a:gd name="connsiteX0" fmla="*/ 0 w 8141270"/>
              <a:gd name="connsiteY0" fmla="*/ 0 h 4320000"/>
              <a:gd name="connsiteX1" fmla="*/ 8141270 w 8141270"/>
              <a:gd name="connsiteY1" fmla="*/ 0 h 4320000"/>
              <a:gd name="connsiteX2" fmla="*/ 8141270 w 8141270"/>
              <a:gd name="connsiteY2" fmla="*/ 3964391 h 4320000"/>
              <a:gd name="connsiteX3" fmla="*/ 6584309 w 8141270"/>
              <a:gd name="connsiteY3" fmla="*/ 3964391 h 4320000"/>
              <a:gd name="connsiteX4" fmla="*/ 6584309 w 8141270"/>
              <a:gd name="connsiteY4" fmla="*/ 3964390 h 4320000"/>
              <a:gd name="connsiteX5" fmla="*/ 2983861 w 8141270"/>
              <a:gd name="connsiteY5" fmla="*/ 3964390 h 4320000"/>
              <a:gd name="connsiteX6" fmla="*/ 2983861 w 8141270"/>
              <a:gd name="connsiteY6" fmla="*/ 3964389 h 4320000"/>
              <a:gd name="connsiteX7" fmla="*/ 1904362 w 8141270"/>
              <a:gd name="connsiteY7" fmla="*/ 3964389 h 4320000"/>
              <a:gd name="connsiteX8" fmla="*/ 1904362 w 8141270"/>
              <a:gd name="connsiteY8" fmla="*/ 3964391 h 4320000"/>
              <a:gd name="connsiteX9" fmla="*/ 1904359 w 8141270"/>
              <a:gd name="connsiteY9" fmla="*/ 3964391 h 4320000"/>
              <a:gd name="connsiteX10" fmla="*/ 1904359 w 8141270"/>
              <a:gd name="connsiteY10" fmla="*/ 4320000 h 4320000"/>
              <a:gd name="connsiteX11" fmla="*/ 0 w 8141270"/>
              <a:gd name="connsiteY11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141270" h="4320000">
                <a:moveTo>
                  <a:pt x="0" y="0"/>
                </a:moveTo>
                <a:lnTo>
                  <a:pt x="8141270" y="0"/>
                </a:lnTo>
                <a:lnTo>
                  <a:pt x="8141270" y="3964391"/>
                </a:lnTo>
                <a:lnTo>
                  <a:pt x="6584309" y="3964391"/>
                </a:lnTo>
                <a:lnTo>
                  <a:pt x="6584309" y="3964390"/>
                </a:lnTo>
                <a:lnTo>
                  <a:pt x="2983861" y="3964390"/>
                </a:lnTo>
                <a:lnTo>
                  <a:pt x="2983861" y="3964389"/>
                </a:lnTo>
                <a:lnTo>
                  <a:pt x="1904362" y="3964389"/>
                </a:lnTo>
                <a:lnTo>
                  <a:pt x="1904362" y="3964391"/>
                </a:lnTo>
                <a:lnTo>
                  <a:pt x="1904359" y="3964391"/>
                </a:lnTo>
                <a:lnTo>
                  <a:pt x="1904359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762409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14">
            <a:extLst>
              <a:ext uri="{FF2B5EF4-FFF2-40B4-BE49-F238E27FC236}">
                <a16:creationId xmlns:a16="http://schemas.microsoft.com/office/drawing/2014/main" id="{931C5B7E-FF81-4C0B-9649-53EACDCF26E1}"/>
              </a:ext>
            </a:extLst>
          </p:cNvPr>
          <p:cNvSpPr/>
          <p:nvPr userDrawn="1"/>
        </p:nvSpPr>
        <p:spPr>
          <a:xfrm>
            <a:off x="2832783" y="3815369"/>
            <a:ext cx="8441051" cy="20831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167ED945-9D3C-4682-8442-348B284835CE}"/>
              </a:ext>
            </a:extLst>
          </p:cNvPr>
          <p:cNvSpPr/>
          <p:nvPr userDrawn="1"/>
        </p:nvSpPr>
        <p:spPr>
          <a:xfrm>
            <a:off x="4270675" y="3813150"/>
            <a:ext cx="4795794" cy="359395"/>
          </a:xfrm>
          <a:prstGeom prst="rect">
            <a:avLst/>
          </a:prstGeom>
          <a:solidFill>
            <a:srgbClr val="D83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Prostokąt 16">
            <a:extLst>
              <a:ext uri="{FF2B5EF4-FFF2-40B4-BE49-F238E27FC236}">
                <a16:creationId xmlns:a16="http://schemas.microsoft.com/office/drawing/2014/main" id="{932CF1BB-40D2-4394-9F0F-290A1519413F}"/>
              </a:ext>
            </a:extLst>
          </p:cNvPr>
          <p:cNvSpPr/>
          <p:nvPr userDrawn="1"/>
        </p:nvSpPr>
        <p:spPr>
          <a:xfrm>
            <a:off x="2832784" y="3813150"/>
            <a:ext cx="1437893" cy="358777"/>
          </a:xfrm>
          <a:prstGeom prst="rect">
            <a:avLst/>
          </a:prstGeom>
          <a:solidFill>
            <a:srgbClr val="B10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82A1BC7-32BA-43C1-8EA9-D569419034E0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3193146" y="4447221"/>
            <a:ext cx="7695247" cy="1268392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24" name="Symbol zastępczy obrazu 23">
            <a:extLst>
              <a:ext uri="{FF2B5EF4-FFF2-40B4-BE49-F238E27FC236}">
                <a16:creationId xmlns:a16="http://schemas.microsoft.com/office/drawing/2014/main" id="{B027534C-189F-4DE1-81AD-1A68EC636E87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925200" y="4"/>
            <a:ext cx="8141270" cy="4174759"/>
          </a:xfrm>
          <a:custGeom>
            <a:avLst/>
            <a:gdLst>
              <a:gd name="connsiteX0" fmla="*/ 0 w 8141270"/>
              <a:gd name="connsiteY0" fmla="*/ 0 h 4320000"/>
              <a:gd name="connsiteX1" fmla="*/ 8141270 w 8141270"/>
              <a:gd name="connsiteY1" fmla="*/ 0 h 4320000"/>
              <a:gd name="connsiteX2" fmla="*/ 8141270 w 8141270"/>
              <a:gd name="connsiteY2" fmla="*/ 3964391 h 4320000"/>
              <a:gd name="connsiteX3" fmla="*/ 6584309 w 8141270"/>
              <a:gd name="connsiteY3" fmla="*/ 3964391 h 4320000"/>
              <a:gd name="connsiteX4" fmla="*/ 6584309 w 8141270"/>
              <a:gd name="connsiteY4" fmla="*/ 3964390 h 4320000"/>
              <a:gd name="connsiteX5" fmla="*/ 2983861 w 8141270"/>
              <a:gd name="connsiteY5" fmla="*/ 3964390 h 4320000"/>
              <a:gd name="connsiteX6" fmla="*/ 2983861 w 8141270"/>
              <a:gd name="connsiteY6" fmla="*/ 3964389 h 4320000"/>
              <a:gd name="connsiteX7" fmla="*/ 1904362 w 8141270"/>
              <a:gd name="connsiteY7" fmla="*/ 3964389 h 4320000"/>
              <a:gd name="connsiteX8" fmla="*/ 1904362 w 8141270"/>
              <a:gd name="connsiteY8" fmla="*/ 3964391 h 4320000"/>
              <a:gd name="connsiteX9" fmla="*/ 1904359 w 8141270"/>
              <a:gd name="connsiteY9" fmla="*/ 3964391 h 4320000"/>
              <a:gd name="connsiteX10" fmla="*/ 1904359 w 8141270"/>
              <a:gd name="connsiteY10" fmla="*/ 4320000 h 4320000"/>
              <a:gd name="connsiteX11" fmla="*/ 0 w 8141270"/>
              <a:gd name="connsiteY11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141270" h="4320000">
                <a:moveTo>
                  <a:pt x="0" y="0"/>
                </a:moveTo>
                <a:lnTo>
                  <a:pt x="8141270" y="0"/>
                </a:lnTo>
                <a:lnTo>
                  <a:pt x="8141270" y="3964391"/>
                </a:lnTo>
                <a:lnTo>
                  <a:pt x="6584309" y="3964391"/>
                </a:lnTo>
                <a:lnTo>
                  <a:pt x="6584309" y="3964390"/>
                </a:lnTo>
                <a:lnTo>
                  <a:pt x="2983861" y="3964390"/>
                </a:lnTo>
                <a:lnTo>
                  <a:pt x="2983861" y="3964389"/>
                </a:lnTo>
                <a:lnTo>
                  <a:pt x="1904362" y="3964389"/>
                </a:lnTo>
                <a:lnTo>
                  <a:pt x="1904362" y="3964391"/>
                </a:lnTo>
                <a:lnTo>
                  <a:pt x="1904359" y="3964391"/>
                </a:lnTo>
                <a:lnTo>
                  <a:pt x="1904359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21011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28791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69852" y="1796072"/>
            <a:ext cx="4720891" cy="424562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1255" y="1795869"/>
            <a:ext cx="4720891" cy="424581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68935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9" y="816316"/>
            <a:ext cx="4926147" cy="979757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0" y="1796072"/>
            <a:ext cx="4926582" cy="4245613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816567"/>
            <a:ext cx="5685980" cy="308277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73929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69419" y="816316"/>
            <a:ext cx="9852728" cy="97975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9854" y="1796072"/>
            <a:ext cx="9852729" cy="42456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169812" y="0"/>
            <a:ext cx="1232383" cy="162738"/>
          </a:xfrm>
          <a:prstGeom prst="rect">
            <a:avLst/>
          </a:prstGeom>
          <a:solidFill>
            <a:srgbClr val="B10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402195" y="0"/>
            <a:ext cx="8619951" cy="162738"/>
          </a:xfrm>
          <a:prstGeom prst="rect">
            <a:avLst/>
          </a:prstGeom>
          <a:solidFill>
            <a:srgbClr val="D83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89804" y="6368269"/>
            <a:ext cx="1231537" cy="163293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907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9790199" y="6695263"/>
            <a:ext cx="1232383" cy="162738"/>
          </a:xfrm>
          <a:prstGeom prst="rect">
            <a:avLst/>
          </a:prstGeom>
          <a:solidFill>
            <a:srgbClr val="D83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</p:spTree>
    <p:extLst>
      <p:ext uri="{BB962C8B-B14F-4D97-AF65-F5344CB8AC3E}">
        <p14:creationId xmlns:p14="http://schemas.microsoft.com/office/powerpoint/2010/main" val="2184239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14" r:id="rId5"/>
    <p:sldLayoutId id="214748381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812" r:id="rId13"/>
    <p:sldLayoutId id="2147483813" r:id="rId14"/>
  </p:sldLayoutIdLst>
  <p:hf hdr="0" ftr="0"/>
  <p:txStyles>
    <p:titleStyle>
      <a:lvl1pPr algn="l" defTabSz="914406" rtl="0" eaLnBrk="1" latinLnBrk="0" hangingPunct="1">
        <a:lnSpc>
          <a:spcPts val="3266"/>
        </a:lnSpc>
        <a:spcBef>
          <a:spcPct val="0"/>
        </a:spcBef>
        <a:buNone/>
        <a:defRPr sz="254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28602" indent="-228602" algn="l" defTabSz="914406" rtl="0" eaLnBrk="1" latinLnBrk="0" hangingPunct="1">
        <a:lnSpc>
          <a:spcPts val="2177"/>
        </a:lnSpc>
        <a:spcBef>
          <a:spcPts val="1000"/>
        </a:spcBef>
        <a:buClr>
          <a:schemeClr val="accent1"/>
        </a:buClr>
        <a:buFontTx/>
        <a:buBlip>
          <a:blip r:embed="rId16"/>
        </a:buBlip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685804" indent="-228602" algn="l" defTabSz="914406" rtl="0" eaLnBrk="1" latinLnBrk="0" hangingPunct="1">
        <a:lnSpc>
          <a:spcPts val="2177"/>
        </a:lnSpc>
        <a:spcBef>
          <a:spcPts val="500"/>
        </a:spcBef>
        <a:buFontTx/>
        <a:buBlip>
          <a:blip r:embed="rId17"/>
        </a:buBlip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143008" indent="-228602" algn="l" defTabSz="914406" rtl="0" eaLnBrk="1" latinLnBrk="0" hangingPunct="1">
        <a:lnSpc>
          <a:spcPts val="2177"/>
        </a:lnSpc>
        <a:spcBef>
          <a:spcPts val="500"/>
        </a:spcBef>
        <a:buFontTx/>
        <a:buBlip>
          <a:blip r:embed="rId18"/>
        </a:buBlip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600210" indent="-228602" algn="l" defTabSz="914406" rtl="0" eaLnBrk="1" latinLnBrk="0" hangingPunct="1">
        <a:lnSpc>
          <a:spcPts val="2177"/>
        </a:lnSpc>
        <a:spcBef>
          <a:spcPts val="500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057413" indent="-228602" algn="l" defTabSz="914406" rtl="0" eaLnBrk="1" latinLnBrk="0" hangingPunct="1">
        <a:lnSpc>
          <a:spcPts val="2177"/>
        </a:lnSpc>
        <a:spcBef>
          <a:spcPts val="500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514617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19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23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25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3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6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9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12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15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18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21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24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3">
          <p15:clr>
            <a:srgbClr val="F26B43"/>
          </p15:clr>
        </p15:guide>
        <p15:guide id="2" pos="419">
          <p15:clr>
            <a:srgbClr val="F26B43"/>
          </p15:clr>
        </p15:guide>
        <p15:guide id="3" pos="646">
          <p15:clr>
            <a:srgbClr val="F26B43"/>
          </p15:clr>
        </p15:guide>
        <p15:guide id="4" pos="873">
          <p15:clr>
            <a:srgbClr val="F26B43"/>
          </p15:clr>
        </p15:guide>
        <p15:guide id="5" pos="1100">
          <p15:clr>
            <a:srgbClr val="F26B43"/>
          </p15:clr>
        </p15:guide>
        <p15:guide id="6" pos="1327">
          <p15:clr>
            <a:srgbClr val="F26B43"/>
          </p15:clr>
        </p15:guide>
        <p15:guide id="7" pos="1553">
          <p15:clr>
            <a:srgbClr val="F26B43"/>
          </p15:clr>
        </p15:guide>
        <p15:guide id="8" pos="1780">
          <p15:clr>
            <a:srgbClr val="F26B43"/>
          </p15:clr>
        </p15:guide>
        <p15:guide id="9" pos="2007">
          <p15:clr>
            <a:srgbClr val="F26B43"/>
          </p15:clr>
        </p15:guide>
        <p15:guide id="10" pos="2234">
          <p15:clr>
            <a:srgbClr val="F26B43"/>
          </p15:clr>
        </p15:guide>
        <p15:guide id="11" pos="2460">
          <p15:clr>
            <a:srgbClr val="F26B43"/>
          </p15:clr>
        </p15:guide>
        <p15:guide id="12" pos="2687">
          <p15:clr>
            <a:srgbClr val="F26B43"/>
          </p15:clr>
        </p15:guide>
        <p15:guide id="13" pos="2914">
          <p15:clr>
            <a:srgbClr val="F26B43"/>
          </p15:clr>
        </p15:guide>
        <p15:guide id="14" pos="3141">
          <p15:clr>
            <a:srgbClr val="F26B43"/>
          </p15:clr>
        </p15:guide>
        <p15:guide id="15" pos="3368">
          <p15:clr>
            <a:srgbClr val="F26B43"/>
          </p15:clr>
        </p15:guide>
        <p15:guide id="16" pos="3594">
          <p15:clr>
            <a:srgbClr val="F26B43"/>
          </p15:clr>
        </p15:guide>
        <p15:guide id="17" pos="3821">
          <p15:clr>
            <a:srgbClr val="F26B43"/>
          </p15:clr>
        </p15:guide>
        <p15:guide id="18" pos="4048">
          <p15:clr>
            <a:srgbClr val="F26B43"/>
          </p15:clr>
        </p15:guide>
        <p15:guide id="19" pos="4275">
          <p15:clr>
            <a:srgbClr val="F26B43"/>
          </p15:clr>
        </p15:guide>
        <p15:guide id="20" pos="4501">
          <p15:clr>
            <a:srgbClr val="F26B43"/>
          </p15:clr>
        </p15:guide>
        <p15:guide id="21" pos="4728">
          <p15:clr>
            <a:srgbClr val="F26B43"/>
          </p15:clr>
        </p15:guide>
        <p15:guide id="22" pos="4955">
          <p15:clr>
            <a:srgbClr val="F26B43"/>
          </p15:clr>
        </p15:guide>
        <p15:guide id="23" pos="5182">
          <p15:clr>
            <a:srgbClr val="F26B43"/>
          </p15:clr>
        </p15:guide>
        <p15:guide id="24" pos="5408">
          <p15:clr>
            <a:srgbClr val="F26B43"/>
          </p15:clr>
        </p15:guide>
        <p15:guide id="25" pos="5635">
          <p15:clr>
            <a:srgbClr val="F26B43"/>
          </p15:clr>
        </p15:guide>
        <p15:guide id="26" pos="5862">
          <p15:clr>
            <a:srgbClr val="F26B43"/>
          </p15:clr>
        </p15:guide>
        <p15:guide id="27" pos="6089">
          <p15:clr>
            <a:srgbClr val="F26B43"/>
          </p15:clr>
        </p15:guide>
        <p15:guide id="28" pos="6316">
          <p15:clr>
            <a:srgbClr val="F26B43"/>
          </p15:clr>
        </p15:guide>
        <p15:guide id="29" pos="6542">
          <p15:clr>
            <a:srgbClr val="F26B43"/>
          </p15:clr>
        </p15:guide>
        <p15:guide id="30" orient="horz" pos="113">
          <p15:clr>
            <a:srgbClr val="F26B43"/>
          </p15:clr>
        </p15:guide>
        <p15:guide id="31" orient="horz" pos="340">
          <p15:clr>
            <a:srgbClr val="F26B43"/>
          </p15:clr>
        </p15:guide>
        <p15:guide id="32" orient="horz" pos="567">
          <p15:clr>
            <a:srgbClr val="F26B43"/>
          </p15:clr>
        </p15:guide>
        <p15:guide id="33" orient="horz" pos="794">
          <p15:clr>
            <a:srgbClr val="F26B43"/>
          </p15:clr>
        </p15:guide>
        <p15:guide id="34" orient="horz" pos="1020">
          <p15:clr>
            <a:srgbClr val="F26B43"/>
          </p15:clr>
        </p15:guide>
        <p15:guide id="35" orient="horz" pos="1247">
          <p15:clr>
            <a:srgbClr val="F26B43"/>
          </p15:clr>
        </p15:guide>
        <p15:guide id="36" orient="horz" pos="1474">
          <p15:clr>
            <a:srgbClr val="F26B43"/>
          </p15:clr>
        </p15:guide>
        <p15:guide id="37" orient="horz" pos="1701">
          <p15:clr>
            <a:srgbClr val="F26B43"/>
          </p15:clr>
        </p15:guide>
        <p15:guide id="38" orient="horz" pos="1927">
          <p15:clr>
            <a:srgbClr val="F26B43"/>
          </p15:clr>
        </p15:guide>
        <p15:guide id="39" orient="horz" pos="2154">
          <p15:clr>
            <a:srgbClr val="F26B43"/>
          </p15:clr>
        </p15:guide>
        <p15:guide id="40" orient="horz" pos="2381">
          <p15:clr>
            <a:srgbClr val="F26B43"/>
          </p15:clr>
        </p15:guide>
        <p15:guide id="41" orient="horz" pos="2608">
          <p15:clr>
            <a:srgbClr val="F26B43"/>
          </p15:clr>
        </p15:guide>
        <p15:guide id="42" orient="horz" pos="2835">
          <p15:clr>
            <a:srgbClr val="F26B43"/>
          </p15:clr>
        </p15:guide>
        <p15:guide id="43" orient="horz" pos="3061">
          <p15:clr>
            <a:srgbClr val="F26B43"/>
          </p15:clr>
        </p15:guide>
        <p15:guide id="44" orient="horz" pos="3288">
          <p15:clr>
            <a:srgbClr val="F26B43"/>
          </p15:clr>
        </p15:guide>
        <p15:guide id="45" orient="horz" pos="3515">
          <p15:clr>
            <a:srgbClr val="F26B43"/>
          </p15:clr>
        </p15:guide>
        <p15:guide id="46" orient="horz" pos="3742">
          <p15:clr>
            <a:srgbClr val="F26B43"/>
          </p15:clr>
        </p15:guide>
        <p15:guide id="47" orient="horz" pos="3968">
          <p15:clr>
            <a:srgbClr val="F26B43"/>
          </p15:clr>
        </p15:guide>
        <p15:guide id="48" orient="horz" pos="4195">
          <p15:clr>
            <a:srgbClr val="F26B43"/>
          </p15:clr>
        </p15:guide>
        <p15:guide id="49" orient="horz" pos="4422">
          <p15:clr>
            <a:srgbClr val="F26B43"/>
          </p15:clr>
        </p15:guide>
        <p15:guide id="50" orient="horz" pos="464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>
            <a:extLst>
              <a:ext uri="{FF2B5EF4-FFF2-40B4-BE49-F238E27FC236}">
                <a16:creationId xmlns:a16="http://schemas.microsoft.com/office/drawing/2014/main" id="{69D5EF2E-C271-48B1-8E1E-FAEDAD9C56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Informacja na temat programu Fundusze Europejskie na Rozwój Cyfrowy 2021-2027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576D40BE-17F7-47BC-A1D5-C0687B817711}"/>
              </a:ext>
            </a:extLst>
          </p:cNvPr>
          <p:cNvSpPr txBox="1"/>
          <p:nvPr/>
        </p:nvSpPr>
        <p:spPr>
          <a:xfrm>
            <a:off x="8141269" y="2941274"/>
            <a:ext cx="4050731" cy="1022569"/>
          </a:xfrm>
          <a:prstGeom prst="rect">
            <a:avLst/>
          </a:prstGeom>
          <a:noFill/>
        </p:spPr>
        <p:txBody>
          <a:bodyPr wrap="square" lIns="180000" rIns="144000" bIns="144000">
            <a:spAutoFit/>
          </a:bodyPr>
          <a:lstStyle/>
          <a:p>
            <a:r>
              <a:rPr lang="pl-PL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Rafał Sukiennik</a:t>
            </a:r>
            <a:b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Dyrektor Departamentu</a:t>
            </a:r>
            <a:b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Rozwoju Cyfrowego, IZ FERC</a:t>
            </a:r>
          </a:p>
        </p:txBody>
      </p:sp>
      <p:pic>
        <p:nvPicPr>
          <p:cNvPr id="8" name="Symbol zastępczy obrazu 7">
            <a:extLst>
              <a:ext uri="{FF2B5EF4-FFF2-40B4-BE49-F238E27FC236}">
                <a16:creationId xmlns:a16="http://schemas.microsoft.com/office/drawing/2014/main" id="{75EFD111-F943-41B2-8EEA-928A041DAA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2" b="7382"/>
          <a:stretch/>
        </p:blipFill>
        <p:spPr>
          <a:xfrm>
            <a:off x="-1" y="0"/>
            <a:ext cx="8141270" cy="4629319"/>
          </a:xfrm>
        </p:spPr>
      </p:pic>
      <p:pic>
        <p:nvPicPr>
          <p:cNvPr id="3" name="Obraz 2" descr="Poziomy ciąg znaków, od lewej: logotyp Funduszy Europejskich na Rozwój Cyfrowy, który przedstawia granatowy romb z trzema gwiazdami: biała na górze, żółta i czerwona poniżej. Flaga Polski wraz z tekstem &quot;Rzeczpospolita Polska&quot;. Flaga Unii Europejskiej z tekstem &quot;Dofinansowane przez Unię Europejską&quot;. Logo Ministerstwa Funduszy i Polityki Regionalnej wraz z nazwą logo przedstawia białego orła z żółtą koroną, żółtym dziobem oraz szponami.">
            <a:extLst>
              <a:ext uri="{FF2B5EF4-FFF2-40B4-BE49-F238E27FC236}">
                <a16:creationId xmlns:a16="http://schemas.microsoft.com/office/drawing/2014/main" id="{6332B151-F35B-4882-8C51-0F3FFF5E44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7862" y="5958020"/>
            <a:ext cx="8296276" cy="89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958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upa 28">
            <a:extLst>
              <a:ext uri="{FF2B5EF4-FFF2-40B4-BE49-F238E27FC236}">
                <a16:creationId xmlns:a16="http://schemas.microsoft.com/office/drawing/2014/main" id="{79F18062-E027-4E20-BDC0-D71C14C21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83432" y="1844824"/>
            <a:ext cx="10314782" cy="3352220"/>
            <a:chOff x="1381918" y="1801813"/>
            <a:chExt cx="11322166" cy="3679612"/>
          </a:xfrm>
          <a:solidFill>
            <a:srgbClr val="FFFFFF"/>
          </a:solidFill>
        </p:grpSpPr>
        <p:pic>
          <p:nvPicPr>
            <p:cNvPr id="30" name="Obraz 29" descr="Logo portalu Face Book" title="FB">
              <a:extLst>
                <a:ext uri="{FF2B5EF4-FFF2-40B4-BE49-F238E27FC236}">
                  <a16:creationId xmlns:a16="http://schemas.microsoft.com/office/drawing/2014/main" id="{0C61D3F3-8EF3-4ABA-925E-8BF133102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36382" y="3798887"/>
              <a:ext cx="682741" cy="684000"/>
            </a:xfrm>
            <a:prstGeom prst="rect">
              <a:avLst/>
            </a:prstGeom>
            <a:grpFill/>
          </p:spPr>
        </p:pic>
        <p:pic>
          <p:nvPicPr>
            <p:cNvPr id="31" name="Obraz 30" descr="Logo Instagram" title="Instagram">
              <a:extLst>
                <a:ext uri="{FF2B5EF4-FFF2-40B4-BE49-F238E27FC236}">
                  <a16:creationId xmlns:a16="http://schemas.microsoft.com/office/drawing/2014/main" id="{E8C36DB4-9C0E-445F-95D3-7BDFA64036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33866" y="4797425"/>
              <a:ext cx="687772" cy="684000"/>
            </a:xfrm>
            <a:prstGeom prst="rect">
              <a:avLst/>
            </a:prstGeom>
            <a:grpFill/>
          </p:spPr>
        </p:pic>
        <p:pic>
          <p:nvPicPr>
            <p:cNvPr id="32" name="Obraz 31" descr="Twitter&#10;&#10;Logo portalu Twitter">
              <a:extLst>
                <a:ext uri="{FF2B5EF4-FFF2-40B4-BE49-F238E27FC236}">
                  <a16:creationId xmlns:a16="http://schemas.microsoft.com/office/drawing/2014/main" id="{DE8D6519-3F8F-4379-B51F-C31DA209ADB4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33866" y="2800350"/>
              <a:ext cx="687772" cy="684000"/>
            </a:xfrm>
            <a:prstGeom prst="rect">
              <a:avLst/>
            </a:prstGeom>
            <a:grpFill/>
          </p:spPr>
        </p:pic>
        <p:pic>
          <p:nvPicPr>
            <p:cNvPr id="33" name="Obraz 32">
              <a:extLst>
                <a:ext uri="{FF2B5EF4-FFF2-40B4-BE49-F238E27FC236}">
                  <a16:creationId xmlns:a16="http://schemas.microsoft.com/office/drawing/2014/main" id="{62B05B0D-3F24-42F7-8C22-DC700F922C69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430722" y="1801813"/>
              <a:ext cx="694060" cy="684000"/>
            </a:xfrm>
            <a:prstGeom prst="rect">
              <a:avLst/>
            </a:prstGeom>
            <a:grpFill/>
          </p:spPr>
        </p:pic>
        <p:sp>
          <p:nvSpPr>
            <p:cNvPr id="34" name="Tytuł 1">
              <a:extLst>
                <a:ext uri="{FF2B5EF4-FFF2-40B4-BE49-F238E27FC236}">
                  <a16:creationId xmlns:a16="http://schemas.microsoft.com/office/drawing/2014/main" id="{C130E377-753E-4879-9B42-1AA25150C54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62699" y="2796511"/>
              <a:ext cx="3131622" cy="647700"/>
            </a:xfrm>
            <a:prstGeom prst="rect">
              <a:avLst/>
            </a:prstGeom>
            <a:grpFill/>
            <a:ln>
              <a:noFill/>
            </a:ln>
          </p:spPr>
          <p:txBody>
            <a:bodyPr lIns="91426" tIns="45713" rIns="91426" bIns="45713" anchor="ctr"/>
            <a:lstStyle>
              <a:lvl1pPr algn="l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/>
                <a:defRPr sz="2000" kern="1200" baseline="0">
                  <a:solidFill>
                    <a:schemeClr val="tx2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4243">
                <a:defRPr/>
              </a:pPr>
              <a:r>
                <a:rPr lang="pl-PL" sz="2400" dirty="0">
                  <a:solidFill>
                    <a:srgbClr val="003399"/>
                  </a:solidFill>
                  <a:latin typeface="+mn-lt"/>
                </a:rPr>
                <a:t>@MFIPR_GOV_PL</a:t>
              </a:r>
            </a:p>
          </p:txBody>
        </p:sp>
        <p:sp>
          <p:nvSpPr>
            <p:cNvPr id="38" name="Tytuł 1">
              <a:extLst>
                <a:ext uri="{FF2B5EF4-FFF2-40B4-BE49-F238E27FC236}">
                  <a16:creationId xmlns:a16="http://schemas.microsoft.com/office/drawing/2014/main" id="{4709B0CA-27F9-4D03-9127-B766E0E9545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64288" y="3783616"/>
              <a:ext cx="6339796" cy="647700"/>
            </a:xfrm>
            <a:prstGeom prst="rect">
              <a:avLst/>
            </a:prstGeom>
            <a:grpFill/>
            <a:ln>
              <a:noFill/>
            </a:ln>
          </p:spPr>
          <p:txBody>
            <a:bodyPr lIns="91426" tIns="45713" rIns="91426" bIns="45713" anchor="ctr"/>
            <a:lstStyle>
              <a:lvl1pPr algn="l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/>
                <a:defRPr sz="2000" kern="1200" baseline="0">
                  <a:solidFill>
                    <a:schemeClr val="tx2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4243">
                <a:lnSpc>
                  <a:spcPct val="100000"/>
                </a:lnSpc>
                <a:defRPr/>
              </a:pPr>
              <a:r>
                <a:rPr lang="pl-PL" sz="2400" dirty="0">
                  <a:solidFill>
                    <a:srgbClr val="003399"/>
                  </a:solidFill>
                  <a:latin typeface="+mn-lt"/>
                </a:rPr>
                <a:t>@MinisterstwoFunduszyiPolitykiRegionalnej</a:t>
              </a:r>
            </a:p>
          </p:txBody>
        </p:sp>
        <p:sp>
          <p:nvSpPr>
            <p:cNvPr id="39" name="Tytuł 1">
              <a:extLst>
                <a:ext uri="{FF2B5EF4-FFF2-40B4-BE49-F238E27FC236}">
                  <a16:creationId xmlns:a16="http://schemas.microsoft.com/office/drawing/2014/main" id="{2701633F-857D-4CA0-A0FD-B4B7777434A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64288" y="4731566"/>
              <a:ext cx="3275012" cy="684000"/>
            </a:xfrm>
            <a:prstGeom prst="rect">
              <a:avLst/>
            </a:prstGeom>
            <a:grpFill/>
            <a:ln>
              <a:noFill/>
            </a:ln>
          </p:spPr>
          <p:txBody>
            <a:bodyPr lIns="91426" tIns="45713" rIns="91426" bIns="45713" anchor="ctr"/>
            <a:lstStyle>
              <a:lvl1pPr algn="l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/>
                <a:defRPr sz="2000" kern="1200" baseline="0">
                  <a:solidFill>
                    <a:schemeClr val="tx2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4243">
                <a:lnSpc>
                  <a:spcPct val="100000"/>
                </a:lnSpc>
                <a:defRPr/>
              </a:pPr>
              <a:r>
                <a:rPr lang="pl-PL" sz="2400" dirty="0">
                  <a:solidFill>
                    <a:srgbClr val="003399"/>
                  </a:solidFill>
                  <a:latin typeface="+mn-lt"/>
                </a:rPr>
                <a:t>#wspolna2przez4</a:t>
              </a:r>
            </a:p>
          </p:txBody>
        </p:sp>
        <p:sp>
          <p:nvSpPr>
            <p:cNvPr id="40" name="Tytuł 1">
              <a:extLst>
                <a:ext uri="{FF2B5EF4-FFF2-40B4-BE49-F238E27FC236}">
                  <a16:creationId xmlns:a16="http://schemas.microsoft.com/office/drawing/2014/main" id="{B6E2A149-8982-41FA-A75C-85E18F22A4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62700" y="1815116"/>
              <a:ext cx="5808167" cy="647700"/>
            </a:xfrm>
            <a:prstGeom prst="rect">
              <a:avLst/>
            </a:prstGeom>
            <a:grpFill/>
            <a:ln>
              <a:noFill/>
            </a:ln>
          </p:spPr>
          <p:txBody>
            <a:bodyPr lIns="91426" tIns="45713" rIns="91426" bIns="45713" anchor="ctr"/>
            <a:lstStyle>
              <a:lvl1pPr algn="l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/>
                <a:defRPr sz="2000" kern="1200" baseline="0">
                  <a:solidFill>
                    <a:schemeClr val="tx2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4243">
                <a:lnSpc>
                  <a:spcPct val="100000"/>
                </a:lnSpc>
                <a:defRPr/>
              </a:pPr>
              <a:r>
                <a:rPr lang="pl-PL" sz="2400" dirty="0">
                  <a:solidFill>
                    <a:srgbClr val="003399"/>
                  </a:solidFill>
                  <a:latin typeface="+mn-lt"/>
                </a:rPr>
                <a:t>www.gov.pl/web/fundusze-regiony</a:t>
              </a:r>
            </a:p>
          </p:txBody>
        </p:sp>
        <p:sp>
          <p:nvSpPr>
            <p:cNvPr id="41" name="pole tekstowe 40">
              <a:extLst>
                <a:ext uri="{FF2B5EF4-FFF2-40B4-BE49-F238E27FC236}">
                  <a16:creationId xmlns:a16="http://schemas.microsoft.com/office/drawing/2014/main" id="{F0B9130D-471B-4AEF-B706-199AC61CE249}"/>
                </a:ext>
              </a:extLst>
            </p:cNvPr>
            <p:cNvSpPr txBox="1"/>
            <p:nvPr/>
          </p:nvSpPr>
          <p:spPr>
            <a:xfrm>
              <a:off x="1381918" y="1908134"/>
              <a:ext cx="3656807" cy="50675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r" defTabSz="914243">
                <a:defRPr/>
              </a:pPr>
              <a:r>
                <a:rPr lang="pl-PL" dirty="0">
                  <a:solidFill>
                    <a:srgbClr val="003399"/>
                  </a:solidFill>
                </a:rPr>
                <a:t>www.</a:t>
              </a:r>
              <a:r>
                <a:rPr lang="pl-PL" sz="2400" dirty="0">
                  <a:solidFill>
                    <a:srgbClr val="003399"/>
                  </a:solidFill>
                </a:rPr>
                <a:t>FERC</a:t>
              </a:r>
              <a:r>
                <a:rPr lang="pl-PL" dirty="0">
                  <a:solidFill>
                    <a:srgbClr val="003399"/>
                  </a:solidFill>
                </a:rPr>
                <a:t>.gov.pl</a:t>
              </a:r>
            </a:p>
          </p:txBody>
        </p:sp>
        <p:sp>
          <p:nvSpPr>
            <p:cNvPr id="42" name="pole tekstowe 41">
              <a:extLst>
                <a:ext uri="{FF2B5EF4-FFF2-40B4-BE49-F238E27FC236}">
                  <a16:creationId xmlns:a16="http://schemas.microsoft.com/office/drawing/2014/main" id="{09108936-945D-470F-8E1D-6F7B100A096C}"/>
                </a:ext>
              </a:extLst>
            </p:cNvPr>
            <p:cNvSpPr txBox="1"/>
            <p:nvPr/>
          </p:nvSpPr>
          <p:spPr>
            <a:xfrm>
              <a:off x="2600324" y="2889529"/>
              <a:ext cx="2438400" cy="46166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pl-PL" sz="2400" dirty="0">
                  <a:solidFill>
                    <a:srgbClr val="003399"/>
                  </a:solidFill>
                </a:rPr>
                <a:t>#PolskaCyfrowa</a:t>
              </a:r>
            </a:p>
          </p:txBody>
        </p:sp>
        <p:sp>
          <p:nvSpPr>
            <p:cNvPr id="43" name="pole tekstowe 42">
              <a:extLst>
                <a:ext uri="{FF2B5EF4-FFF2-40B4-BE49-F238E27FC236}">
                  <a16:creationId xmlns:a16="http://schemas.microsoft.com/office/drawing/2014/main" id="{F8761ADE-6CB5-4919-AD95-A833D73D321B}"/>
                </a:ext>
              </a:extLst>
            </p:cNvPr>
            <p:cNvSpPr txBox="1"/>
            <p:nvPr/>
          </p:nvSpPr>
          <p:spPr>
            <a:xfrm>
              <a:off x="1466849" y="4842734"/>
              <a:ext cx="3571875" cy="50675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pl-PL" sz="2400" dirty="0">
                  <a:solidFill>
                    <a:srgbClr val="003399"/>
                  </a:solidFill>
                </a:rPr>
                <a:t>#funduszeeuropejskie</a:t>
              </a:r>
            </a:p>
          </p:txBody>
        </p:sp>
        <p:sp>
          <p:nvSpPr>
            <p:cNvPr id="44" name="pole tekstowe 43">
              <a:extLst>
                <a:ext uri="{FF2B5EF4-FFF2-40B4-BE49-F238E27FC236}">
                  <a16:creationId xmlns:a16="http://schemas.microsoft.com/office/drawing/2014/main" id="{6DBE36B8-2EA6-4E56-A65A-5BA559AFB71E}"/>
                </a:ext>
              </a:extLst>
            </p:cNvPr>
            <p:cNvSpPr txBox="1"/>
            <p:nvPr/>
          </p:nvSpPr>
          <p:spPr>
            <a:xfrm>
              <a:off x="2800349" y="3876634"/>
              <a:ext cx="2238375" cy="46166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pl-PL" sz="2400" dirty="0">
                  <a:solidFill>
                    <a:srgbClr val="003399"/>
                  </a:solidFill>
                </a:rPr>
                <a:t>@FunduszeUE</a:t>
              </a:r>
            </a:p>
          </p:txBody>
        </p:sp>
      </p:grpSp>
      <p:sp>
        <p:nvSpPr>
          <p:cNvPr id="45" name="pole tekstowe 8">
            <a:extLst>
              <a:ext uri="{FF2B5EF4-FFF2-40B4-BE49-F238E27FC236}">
                <a16:creationId xmlns:a16="http://schemas.microsoft.com/office/drawing/2014/main" id="{C7F4F1CD-B33A-4C62-B435-5403FF2FC5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6860"/>
            <a:ext cx="121920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l-PL" altLang="pl-PL" sz="3500" b="1" dirty="0">
                <a:solidFill>
                  <a:srgbClr val="003399"/>
                </a:solidFill>
              </a:rPr>
              <a:t>Szczegółowe informacje</a:t>
            </a:r>
          </a:p>
        </p:txBody>
      </p:sp>
    </p:spTree>
    <p:extLst>
      <p:ext uri="{BB962C8B-B14F-4D97-AF65-F5344CB8AC3E}">
        <p14:creationId xmlns:p14="http://schemas.microsoft.com/office/powerpoint/2010/main" val="3206145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CD00FF62-7D3D-4B55-BB62-91DC01538F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85" y="1442486"/>
            <a:ext cx="11876598" cy="4890937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59C0CF8E-C199-48C6-B758-7523849F5C29}"/>
              </a:ext>
            </a:extLst>
          </p:cNvPr>
          <p:cNvSpPr/>
          <p:nvPr/>
        </p:nvSpPr>
        <p:spPr>
          <a:xfrm>
            <a:off x="1145404" y="163630"/>
            <a:ext cx="10193155" cy="7411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ALOKACJA FERC – środki UE (EUR/PLN)</a:t>
            </a:r>
          </a:p>
        </p:txBody>
      </p:sp>
    </p:spTree>
    <p:extLst>
      <p:ext uri="{BB962C8B-B14F-4D97-AF65-F5344CB8AC3E}">
        <p14:creationId xmlns:p14="http://schemas.microsoft.com/office/powerpoint/2010/main" val="3176476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36A5E3A9-5DF1-4B3F-83FF-E36C0A546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9" y="718689"/>
            <a:ext cx="4926147" cy="979757"/>
          </a:xfrm>
        </p:spPr>
        <p:txBody>
          <a:bodyPr>
            <a:normAutofit/>
          </a:bodyPr>
          <a:lstStyle/>
          <a:p>
            <a:br>
              <a:rPr lang="pl-PL" sz="2800" b="1" dirty="0">
                <a:ea typeface="Verdana" panose="020B0604030504040204" pitchFamily="34" charset="0"/>
                <a:cs typeface="Arial" charset="0"/>
              </a:rPr>
            </a:br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E06CC531-8FFA-4EF6-8825-8B29B1D733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531" y="776746"/>
            <a:ext cx="10989907" cy="6074824"/>
          </a:xfrm>
          <a:prstGeom prst="rect">
            <a:avLst/>
          </a:prstGeom>
        </p:spPr>
      </p:pic>
      <p:sp>
        <p:nvSpPr>
          <p:cNvPr id="12" name="pole tekstowe 6">
            <a:extLst>
              <a:ext uri="{FF2B5EF4-FFF2-40B4-BE49-F238E27FC236}">
                <a16:creationId xmlns:a16="http://schemas.microsoft.com/office/drawing/2014/main" id="{1DE0BE86-3F68-499D-BD18-428BE9A2CFDB}"/>
              </a:ext>
            </a:extLst>
          </p:cNvPr>
          <p:cNvSpPr txBox="1"/>
          <p:nvPr/>
        </p:nvSpPr>
        <p:spPr>
          <a:xfrm>
            <a:off x="7762523" y="1623777"/>
            <a:ext cx="3000375" cy="695326"/>
          </a:xfrm>
          <a:prstGeom prst="roundRect">
            <a:avLst/>
          </a:prstGeom>
          <a:noFill/>
          <a:ln w="28575" cmpd="sng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4800" b="1" i="1" u="sng" cap="none" spc="0" dirty="0">
                <a:ln w="0"/>
                <a:gradFill flip="none" rotWithShape="1">
                  <a:gsLst>
                    <a:gs pos="0">
                      <a:srgbClr val="BD2070">
                        <a:shade val="30000"/>
                        <a:satMod val="115000"/>
                      </a:srgbClr>
                    </a:gs>
                    <a:gs pos="50000">
                      <a:srgbClr val="BD2070">
                        <a:shade val="67500"/>
                        <a:satMod val="115000"/>
                      </a:srgbClr>
                    </a:gs>
                    <a:gs pos="100000">
                      <a:srgbClr val="BD207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79,71% UE</a:t>
            </a:r>
          </a:p>
        </p:txBody>
      </p:sp>
      <p:grpSp>
        <p:nvGrpSpPr>
          <p:cNvPr id="13" name="Grupa 12">
            <a:extLst>
              <a:ext uri="{FF2B5EF4-FFF2-40B4-BE49-F238E27FC236}">
                <a16:creationId xmlns:a16="http://schemas.microsoft.com/office/drawing/2014/main" id="{4BC3FD54-B6CD-4616-B4A1-8922ED9AF75A}"/>
              </a:ext>
            </a:extLst>
          </p:cNvPr>
          <p:cNvGrpSpPr/>
          <p:nvPr/>
        </p:nvGrpSpPr>
        <p:grpSpPr>
          <a:xfrm>
            <a:off x="8100909" y="2533976"/>
            <a:ext cx="3107105" cy="2657966"/>
            <a:chOff x="0" y="0"/>
            <a:chExt cx="2943225" cy="2038350"/>
          </a:xfrm>
        </p:grpSpPr>
        <p:graphicFrame>
          <p:nvGraphicFramePr>
            <p:cNvPr id="14" name="Wykres 13">
              <a:extLst>
                <a:ext uri="{FF2B5EF4-FFF2-40B4-BE49-F238E27FC236}">
                  <a16:creationId xmlns:a16="http://schemas.microsoft.com/office/drawing/2014/main" id="{5D37DD1B-3073-4894-8C4D-60CB067C5115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759627649"/>
                </p:ext>
              </p:extLst>
            </p:nvPr>
          </p:nvGraphicFramePr>
          <p:xfrm>
            <a:off x="0" y="0"/>
            <a:ext cx="2943225" cy="20383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pole tekstowe 202">
              <a:extLst>
                <a:ext uri="{FF2B5EF4-FFF2-40B4-BE49-F238E27FC236}">
                  <a16:creationId xmlns:a16="http://schemas.microsoft.com/office/drawing/2014/main" id="{55DA5B5D-0118-4E40-8354-B1F975898B17}"/>
                </a:ext>
              </a:extLst>
            </p:cNvPr>
            <p:cNvSpPr txBox="1"/>
            <p:nvPr/>
          </p:nvSpPr>
          <p:spPr>
            <a:xfrm>
              <a:off x="933369" y="1043461"/>
              <a:ext cx="1531755" cy="428625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pl-PL" sz="2400" b="1" i="1" u="none" strike="noStrike" dirty="0">
                  <a:solidFill>
                    <a:srgbClr val="0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/>
                  <a:cs typeface="Calibri"/>
                </a:rPr>
                <a:t>MLN EUR</a:t>
              </a:r>
              <a:endParaRPr lang="en-US" sz="2400" b="1" i="1" u="none" strike="noStrike" dirty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cs typeface="Calibri"/>
              </a:endParaRPr>
            </a:p>
          </p:txBody>
        </p:sp>
      </p:grpSp>
      <p:sp>
        <p:nvSpPr>
          <p:cNvPr id="16" name="pole tekstowe 203">
            <a:extLst>
              <a:ext uri="{FF2B5EF4-FFF2-40B4-BE49-F238E27FC236}">
                <a16:creationId xmlns:a16="http://schemas.microsoft.com/office/drawing/2014/main" id="{94D7B6CD-A6BE-439E-B69C-DFF7EA24699C}"/>
              </a:ext>
            </a:extLst>
          </p:cNvPr>
          <p:cNvSpPr txBox="1"/>
          <p:nvPr/>
        </p:nvSpPr>
        <p:spPr>
          <a:xfrm>
            <a:off x="9133824" y="3443825"/>
            <a:ext cx="1283062" cy="55891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C6C5D27-72AF-40BB-AB63-B991AE6E5924}" type="TxLink">
              <a:rPr lang="en-US" sz="3600" b="1" i="1" u="none" strike="noStrike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cs typeface="Calibri"/>
              </a:rPr>
              <a:pPr/>
              <a:t>2 494</a:t>
            </a:fld>
            <a:endParaRPr lang="en-US" sz="6600" b="1" i="1" u="none" strike="noStrike" dirty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/>
              <a:cs typeface="Calibri"/>
            </a:endParaRPr>
          </a:p>
        </p:txBody>
      </p:sp>
      <p:cxnSp>
        <p:nvCxnSpPr>
          <p:cNvPr id="17" name="Łącznik: łamany 16">
            <a:extLst>
              <a:ext uri="{FF2B5EF4-FFF2-40B4-BE49-F238E27FC236}">
                <a16:creationId xmlns:a16="http://schemas.microsoft.com/office/drawing/2014/main" id="{ACFC2C2F-2503-40CA-BB58-1FA9E0594E01}"/>
              </a:ext>
            </a:extLst>
          </p:cNvPr>
          <p:cNvCxnSpPr>
            <a:cxnSpLocks/>
          </p:cNvCxnSpPr>
          <p:nvPr/>
        </p:nvCxnSpPr>
        <p:spPr>
          <a:xfrm rot="16200000" flipV="1">
            <a:off x="7966261" y="2571912"/>
            <a:ext cx="2685764" cy="2236088"/>
          </a:xfrm>
          <a:prstGeom prst="bentConnector3">
            <a:avLst>
              <a:gd name="adj1" fmla="val -7700"/>
            </a:avLst>
          </a:prstGeom>
          <a:ln>
            <a:solidFill>
              <a:srgbClr val="BD207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rostokąt 30">
            <a:extLst>
              <a:ext uri="{FF2B5EF4-FFF2-40B4-BE49-F238E27FC236}">
                <a16:creationId xmlns:a16="http://schemas.microsoft.com/office/drawing/2014/main" id="{36956729-C0DB-49EC-806D-6319F633FFB7}"/>
              </a:ext>
            </a:extLst>
          </p:cNvPr>
          <p:cNvSpPr/>
          <p:nvPr/>
        </p:nvSpPr>
        <p:spPr>
          <a:xfrm>
            <a:off x="0" y="163630"/>
            <a:ext cx="12191999" cy="7411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ALOKACJA FERC – źródła finansowania </a:t>
            </a:r>
            <a:r>
              <a:rPr lang="pl-PL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(mln EUR)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Wykres 18">
            <a:extLst>
              <a:ext uri="{FF2B5EF4-FFF2-40B4-BE49-F238E27FC236}">
                <a16:creationId xmlns:a16="http://schemas.microsoft.com/office/drawing/2014/main" id="{B9F00501-C5EF-4621-8482-7E0690DDCC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8788285"/>
              </p:ext>
            </p:extLst>
          </p:nvPr>
        </p:nvGraphicFramePr>
        <p:xfrm>
          <a:off x="119564" y="1145406"/>
          <a:ext cx="11892764" cy="5712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pole tekstowe 13">
            <a:extLst>
              <a:ext uri="{FF2B5EF4-FFF2-40B4-BE49-F238E27FC236}">
                <a16:creationId xmlns:a16="http://schemas.microsoft.com/office/drawing/2014/main" id="{AE887E66-D796-417D-A538-1189ABF6220F}"/>
              </a:ext>
            </a:extLst>
          </p:cNvPr>
          <p:cNvSpPr txBox="1"/>
          <p:nvPr/>
        </p:nvSpPr>
        <p:spPr>
          <a:xfrm>
            <a:off x="3110181" y="2165785"/>
            <a:ext cx="7103443" cy="10477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pl-PL" sz="1800" b="1" i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Dz. 2.1 Wysoka jakość i dostępność e-usług publicznych </a:t>
            </a:r>
          </a:p>
          <a:p>
            <a:pPr marL="0" indent="0" algn="ctr"/>
            <a:r>
              <a:rPr lang="pl-PL" sz="2000" b="1" i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0,5</a:t>
            </a:r>
            <a:r>
              <a:rPr lang="pl-PL" sz="2000" b="1" i="1" baseline="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 mld zł </a:t>
            </a:r>
            <a:r>
              <a:rPr lang="pl-PL" sz="2000" b="1" i="1" baseline="0" dirty="0">
                <a:solidFill>
                  <a:srgbClr val="B1096B"/>
                </a:solidFill>
                <a:effectLst/>
                <a:latin typeface="+mn-lt"/>
                <a:ea typeface="+mn-ea"/>
                <a:cs typeface="+mn-cs"/>
              </a:rPr>
              <a:t>(26%)</a:t>
            </a:r>
          </a:p>
          <a:p>
            <a:pPr marL="0" indent="0" algn="ctr"/>
            <a:r>
              <a:rPr lang="pl-PL" sz="2000" b="1" i="1" baseline="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(14-09-2023 - 16-10-2023) Rozpoczęty</a:t>
            </a:r>
            <a:endParaRPr lang="pl-PL" sz="2000" b="1" i="1" dirty="0">
              <a:solidFill>
                <a:schemeClr val="dk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id="{36A5E3A9-5DF1-4B3F-83FF-E36C0A546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9" y="718689"/>
            <a:ext cx="4926147" cy="979757"/>
          </a:xfrm>
        </p:spPr>
        <p:txBody>
          <a:bodyPr>
            <a:normAutofit/>
          </a:bodyPr>
          <a:lstStyle/>
          <a:p>
            <a:br>
              <a:rPr lang="pl-PL" sz="2800" b="1" dirty="0">
                <a:ea typeface="Verdana" panose="020B0604030504040204" pitchFamily="34" charset="0"/>
                <a:cs typeface="Arial" charset="0"/>
              </a:rPr>
            </a:br>
            <a:endParaRPr lang="pl-PL" dirty="0"/>
          </a:p>
        </p:txBody>
      </p:sp>
      <p:sp>
        <p:nvSpPr>
          <p:cNvPr id="20" name="pole tekstowe 11">
            <a:extLst>
              <a:ext uri="{FF2B5EF4-FFF2-40B4-BE49-F238E27FC236}">
                <a16:creationId xmlns:a16="http://schemas.microsoft.com/office/drawing/2014/main" id="{9B6DE4A5-8866-4E55-AA5B-EA182BF35743}"/>
              </a:ext>
            </a:extLst>
          </p:cNvPr>
          <p:cNvSpPr txBox="1"/>
          <p:nvPr/>
        </p:nvSpPr>
        <p:spPr>
          <a:xfrm>
            <a:off x="1029903" y="4190938"/>
            <a:ext cx="6259680" cy="790575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800" b="1" i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Dz. 2.2 </a:t>
            </a:r>
            <a:r>
              <a:rPr lang="pl-PL" sz="1800" b="1" i="1" baseline="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l-PL" sz="1800" b="1" i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Wzmocnienie krajowego systemu </a:t>
            </a:r>
            <a:r>
              <a:rPr lang="pl-PL" sz="1800" b="1" i="1" dirty="0" err="1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cyberbezpieczeństwa</a:t>
            </a:r>
            <a:endParaRPr lang="pl-PL" sz="1800" b="1" i="1" dirty="0">
              <a:solidFill>
                <a:schemeClr val="dk1"/>
              </a:solidFill>
              <a:effectLst/>
              <a:latin typeface="+mn-lt"/>
              <a:ea typeface="+mn-ea"/>
              <a:cs typeface="+mn-cs"/>
            </a:endParaRPr>
          </a:p>
          <a:p>
            <a:pPr algn="ctr"/>
            <a:r>
              <a:rPr lang="pl-PL" sz="2000" b="1" i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1,49 mld zł </a:t>
            </a:r>
            <a:r>
              <a:rPr lang="pl-PL" sz="2000" b="1" i="1" dirty="0">
                <a:solidFill>
                  <a:srgbClr val="B1096B"/>
                </a:solidFill>
                <a:effectLst/>
                <a:latin typeface="+mn-lt"/>
                <a:ea typeface="+mn-ea"/>
                <a:cs typeface="+mn-cs"/>
              </a:rPr>
              <a:t>(85%)</a:t>
            </a:r>
          </a:p>
          <a:p>
            <a:pPr algn="ctr"/>
            <a:r>
              <a:rPr lang="pl-PL" sz="2000" b="1" i="1" dirty="0">
                <a:solidFill>
                  <a:schemeClr val="tx1"/>
                </a:solidFill>
              </a:rPr>
              <a:t>(30-06-2023 – 28-07-2023) Zakończony</a:t>
            </a:r>
          </a:p>
        </p:txBody>
      </p:sp>
      <p:sp>
        <p:nvSpPr>
          <p:cNvPr id="48" name="pole tekstowe 14">
            <a:extLst>
              <a:ext uri="{FF2B5EF4-FFF2-40B4-BE49-F238E27FC236}">
                <a16:creationId xmlns:a16="http://schemas.microsoft.com/office/drawing/2014/main" id="{C307A646-198D-4FF4-A404-1932FDC77803}"/>
              </a:ext>
            </a:extLst>
          </p:cNvPr>
          <p:cNvSpPr txBox="1"/>
          <p:nvPr/>
        </p:nvSpPr>
        <p:spPr>
          <a:xfrm>
            <a:off x="7263965" y="3651689"/>
            <a:ext cx="628650" cy="4381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800" b="1" i="1">
                <a:solidFill>
                  <a:srgbClr val="CD3299"/>
                </a:solidFill>
              </a:rPr>
              <a:t>16%</a:t>
            </a:r>
          </a:p>
        </p:txBody>
      </p:sp>
      <p:sp>
        <p:nvSpPr>
          <p:cNvPr id="49" name="pole tekstowe 14">
            <a:extLst>
              <a:ext uri="{FF2B5EF4-FFF2-40B4-BE49-F238E27FC236}">
                <a16:creationId xmlns:a16="http://schemas.microsoft.com/office/drawing/2014/main" id="{D2DE8066-AEEF-423A-BE44-A43223F53DFA}"/>
              </a:ext>
            </a:extLst>
          </p:cNvPr>
          <p:cNvSpPr txBox="1"/>
          <p:nvPr/>
        </p:nvSpPr>
        <p:spPr>
          <a:xfrm>
            <a:off x="10140315" y="1232840"/>
            <a:ext cx="628650" cy="4381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800" b="1" i="1" dirty="0">
                <a:solidFill>
                  <a:srgbClr val="CD3299"/>
                </a:solidFill>
              </a:rPr>
              <a:t>54%</a:t>
            </a:r>
          </a:p>
        </p:txBody>
      </p:sp>
      <p:sp>
        <p:nvSpPr>
          <p:cNvPr id="50" name="Prostokąt 49">
            <a:extLst>
              <a:ext uri="{FF2B5EF4-FFF2-40B4-BE49-F238E27FC236}">
                <a16:creationId xmlns:a16="http://schemas.microsoft.com/office/drawing/2014/main" id="{43F6FAB2-DD23-4DBC-8958-DBB32A59CC56}"/>
              </a:ext>
            </a:extLst>
          </p:cNvPr>
          <p:cNvSpPr/>
          <p:nvPr/>
        </p:nvSpPr>
        <p:spPr>
          <a:xfrm>
            <a:off x="1169854" y="163630"/>
            <a:ext cx="9862690" cy="7411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Nabory w ramach FERC (mld PLN)</a:t>
            </a:r>
          </a:p>
        </p:txBody>
      </p:sp>
      <p:sp>
        <p:nvSpPr>
          <p:cNvPr id="2" name="Owal 1">
            <a:extLst>
              <a:ext uri="{FF2B5EF4-FFF2-40B4-BE49-F238E27FC236}">
                <a16:creationId xmlns:a16="http://schemas.microsoft.com/office/drawing/2014/main" id="{B9ED70C0-D3DE-4F04-8C66-0F4006CA9A3C}"/>
              </a:ext>
            </a:extLst>
          </p:cNvPr>
          <p:cNvSpPr/>
          <p:nvPr/>
        </p:nvSpPr>
        <p:spPr>
          <a:xfrm>
            <a:off x="832196" y="4137966"/>
            <a:ext cx="288000" cy="288000"/>
          </a:xfrm>
          <a:prstGeom prst="ellipse">
            <a:avLst/>
          </a:prstGeom>
          <a:gradFill flip="none" rotWithShape="1">
            <a:gsLst>
              <a:gs pos="0">
                <a:srgbClr val="B1096B">
                  <a:shade val="30000"/>
                  <a:satMod val="115000"/>
                </a:srgbClr>
              </a:gs>
              <a:gs pos="50000">
                <a:srgbClr val="B1096B">
                  <a:shade val="67500"/>
                  <a:satMod val="115000"/>
                </a:srgbClr>
              </a:gs>
              <a:gs pos="100000">
                <a:srgbClr val="B1096B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4" name="Grupa 3">
            <a:extLst>
              <a:ext uri="{FF2B5EF4-FFF2-40B4-BE49-F238E27FC236}">
                <a16:creationId xmlns:a16="http://schemas.microsoft.com/office/drawing/2014/main" id="{9EF0ABDF-FD83-4B33-B2A4-9629AC25E025}"/>
              </a:ext>
            </a:extLst>
          </p:cNvPr>
          <p:cNvGrpSpPr/>
          <p:nvPr/>
        </p:nvGrpSpPr>
        <p:grpSpPr>
          <a:xfrm>
            <a:off x="4005662" y="980335"/>
            <a:ext cx="7921647" cy="1047750"/>
            <a:chOff x="1449218" y="3056601"/>
            <a:chExt cx="7921647" cy="1047750"/>
          </a:xfrm>
        </p:grpSpPr>
        <p:sp>
          <p:nvSpPr>
            <p:cNvPr id="23" name="pole tekstowe 12">
              <a:extLst>
                <a:ext uri="{FF2B5EF4-FFF2-40B4-BE49-F238E27FC236}">
                  <a16:creationId xmlns:a16="http://schemas.microsoft.com/office/drawing/2014/main" id="{8BC3F691-F944-402F-B0F0-F2CCA4B14733}"/>
                </a:ext>
              </a:extLst>
            </p:cNvPr>
            <p:cNvSpPr txBox="1"/>
            <p:nvPr/>
          </p:nvSpPr>
          <p:spPr>
            <a:xfrm>
              <a:off x="1516594" y="3056601"/>
              <a:ext cx="7854271" cy="104775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/>
              <a:r>
                <a:rPr lang="pl-PL" sz="1800" b="1" i="1" dirty="0">
                  <a:solidFill>
                    <a:schemeClr val="dk1"/>
                  </a:solidFill>
                  <a:effectLst/>
                  <a:latin typeface="+mn-lt"/>
                  <a:ea typeface="+mn-ea"/>
                  <a:cs typeface="+mn-cs"/>
                </a:rPr>
                <a:t>Dz. 1.1 Zwiększenie dostępu do ultra-szybkiego </a:t>
              </a:r>
              <a:r>
                <a:rPr lang="pl-PL" sz="1800" b="1" i="1" dirty="0" err="1">
                  <a:solidFill>
                    <a:schemeClr val="dk1"/>
                  </a:solidFill>
                  <a:effectLst/>
                  <a:latin typeface="+mn-lt"/>
                  <a:ea typeface="+mn-ea"/>
                  <a:cs typeface="+mn-cs"/>
                </a:rPr>
                <a:t>internetu</a:t>
              </a:r>
              <a:r>
                <a:rPr lang="pl-PL" sz="1800" b="1" i="1" dirty="0">
                  <a:solidFill>
                    <a:schemeClr val="dk1"/>
                  </a:solidFill>
                  <a:effectLst/>
                  <a:latin typeface="+mn-lt"/>
                  <a:ea typeface="+mn-ea"/>
                  <a:cs typeface="+mn-cs"/>
                </a:rPr>
                <a:t> szerokopasmowego</a:t>
              </a:r>
            </a:p>
            <a:p>
              <a:pPr marL="0" indent="0" algn="ctr"/>
              <a:r>
                <a:rPr lang="pl-PL" sz="2000" b="1" i="1" dirty="0">
                  <a:solidFill>
                    <a:schemeClr val="dk1"/>
                  </a:solidFill>
                  <a:effectLst/>
                  <a:latin typeface="+mn-lt"/>
                  <a:ea typeface="+mn-ea"/>
                  <a:cs typeface="+mn-cs"/>
                </a:rPr>
                <a:t>2,9</a:t>
              </a:r>
              <a:r>
                <a:rPr lang="pl-PL" sz="2000" b="1" i="1" baseline="0" dirty="0">
                  <a:solidFill>
                    <a:schemeClr val="dk1"/>
                  </a:solidFill>
                  <a:effectLst/>
                  <a:latin typeface="+mn-lt"/>
                  <a:ea typeface="+mn-ea"/>
                  <a:cs typeface="+mn-cs"/>
                </a:rPr>
                <a:t> mld zł </a:t>
              </a:r>
              <a:r>
                <a:rPr lang="pl-PL" sz="2000" b="1" i="1" baseline="0" dirty="0">
                  <a:solidFill>
                    <a:srgbClr val="B1096B"/>
                  </a:solidFill>
                  <a:effectLst/>
                  <a:latin typeface="+mn-lt"/>
                  <a:ea typeface="+mn-ea"/>
                  <a:cs typeface="+mn-cs"/>
                </a:rPr>
                <a:t>(79%)</a:t>
              </a:r>
            </a:p>
            <a:p>
              <a:pPr marL="0" indent="0" algn="ctr"/>
              <a:r>
                <a:rPr lang="pl-PL" sz="2000" b="1" i="1" baseline="0" dirty="0">
                  <a:solidFill>
                    <a:schemeClr val="dk1"/>
                  </a:solidFill>
                  <a:effectLst/>
                  <a:latin typeface="+mn-lt"/>
                  <a:ea typeface="+mn-ea"/>
                  <a:cs typeface="+mn-cs"/>
                </a:rPr>
                <a:t>(18-09-2023 - 18-10-2023) Rozpoczęty</a:t>
              </a:r>
              <a:endParaRPr lang="pl-PL" sz="2000" b="1" i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wal 10">
              <a:extLst>
                <a:ext uri="{FF2B5EF4-FFF2-40B4-BE49-F238E27FC236}">
                  <a16:creationId xmlns:a16="http://schemas.microsoft.com/office/drawing/2014/main" id="{E4D9AB67-8FAB-4CCA-8C3C-46A4FA12C43F}"/>
                </a:ext>
              </a:extLst>
            </p:cNvPr>
            <p:cNvSpPr/>
            <p:nvPr/>
          </p:nvSpPr>
          <p:spPr>
            <a:xfrm>
              <a:off x="1449218" y="3123977"/>
              <a:ext cx="288000" cy="288000"/>
            </a:xfrm>
            <a:prstGeom prst="ellipse">
              <a:avLst/>
            </a:prstGeom>
            <a:gradFill flip="none" rotWithShape="1">
              <a:gsLst>
                <a:gs pos="0">
                  <a:srgbClr val="B1096B">
                    <a:shade val="30000"/>
                    <a:satMod val="115000"/>
                  </a:srgbClr>
                </a:gs>
                <a:gs pos="50000">
                  <a:srgbClr val="B1096B">
                    <a:shade val="67500"/>
                    <a:satMod val="115000"/>
                  </a:srgbClr>
                </a:gs>
                <a:gs pos="100000">
                  <a:srgbClr val="B1096B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3944653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36A5E3A9-5DF1-4B3F-83FF-E36C0A546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9" y="718689"/>
            <a:ext cx="4926147" cy="979757"/>
          </a:xfrm>
        </p:spPr>
        <p:txBody>
          <a:bodyPr>
            <a:normAutofit/>
          </a:bodyPr>
          <a:lstStyle/>
          <a:p>
            <a:br>
              <a:rPr lang="pl-PL" sz="2800" b="1" dirty="0">
                <a:ea typeface="Verdana" panose="020B0604030504040204" pitchFamily="34" charset="0"/>
                <a:cs typeface="Arial" charset="0"/>
              </a:rPr>
            </a:br>
            <a:endParaRPr lang="pl-PL" dirty="0"/>
          </a:p>
        </p:txBody>
      </p:sp>
      <p:graphicFrame>
        <p:nvGraphicFramePr>
          <p:cNvPr id="10" name="Wykres 9">
            <a:extLst>
              <a:ext uri="{FF2B5EF4-FFF2-40B4-BE49-F238E27FC236}">
                <a16:creationId xmlns:a16="http://schemas.microsoft.com/office/drawing/2014/main" id="{418A8724-50BD-4569-8A1B-3C694EE593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7372446"/>
              </p:ext>
            </p:extLst>
          </p:nvPr>
        </p:nvGraphicFramePr>
        <p:xfrm>
          <a:off x="1" y="1193523"/>
          <a:ext cx="12192000" cy="5496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Prostokąt 17">
            <a:extLst>
              <a:ext uri="{FF2B5EF4-FFF2-40B4-BE49-F238E27FC236}">
                <a16:creationId xmlns:a16="http://schemas.microsoft.com/office/drawing/2014/main" id="{12E15D64-8B01-47E5-8A61-025BFF7DF3EB}"/>
              </a:ext>
            </a:extLst>
          </p:cNvPr>
          <p:cNvSpPr/>
          <p:nvPr/>
        </p:nvSpPr>
        <p:spPr>
          <a:xfrm>
            <a:off x="1169854" y="163630"/>
            <a:ext cx="9862690" cy="7411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Cele N+3 FERC (mln EUR)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DC238FE3-CE13-4D4B-8453-3E45F3E8D6D0}"/>
              </a:ext>
            </a:extLst>
          </p:cNvPr>
          <p:cNvSpPr txBox="1"/>
          <p:nvPr/>
        </p:nvSpPr>
        <p:spPr>
          <a:xfrm>
            <a:off x="462012" y="2705944"/>
            <a:ext cx="57847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/>
              <a:t>Najbliższy cel certyfikacji środków do KE na 2025 r. stanowi 12,5% alokacji, tj. </a:t>
            </a:r>
            <a:r>
              <a:rPr lang="pl-PL" sz="2800" b="1" u="sng" dirty="0">
                <a:solidFill>
                  <a:srgbClr val="B1096B"/>
                </a:solidFill>
              </a:rPr>
              <a:t>1 153 644 121 zł środków UE.</a:t>
            </a:r>
          </a:p>
        </p:txBody>
      </p:sp>
      <p:pic>
        <p:nvPicPr>
          <p:cNvPr id="5" name="Grafika 4" descr="Strzałka: zakrzywiona w lewo z wypełnieniem pełnym">
            <a:extLst>
              <a:ext uri="{FF2B5EF4-FFF2-40B4-BE49-F238E27FC236}">
                <a16:creationId xmlns:a16="http://schemas.microsoft.com/office/drawing/2014/main" id="{471870D2-210A-40A2-8FB4-282A4F84A5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603373">
            <a:off x="4995512" y="3864408"/>
            <a:ext cx="1451810" cy="14518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8192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D64A62D2-4D1B-4A4E-9837-AA4E3BE3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418" y="350591"/>
            <a:ext cx="9852728" cy="576648"/>
          </a:xfrm>
        </p:spPr>
        <p:txBody>
          <a:bodyPr>
            <a:normAutofit fontScale="90000"/>
          </a:bodyPr>
          <a:lstStyle/>
          <a:p>
            <a:r>
              <a:rPr lang="pl-PL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Wskaźniki i wartości docelowe na 2029 r.</a:t>
            </a:r>
          </a:p>
        </p:txBody>
      </p:sp>
      <p:sp>
        <p:nvSpPr>
          <p:cNvPr id="7" name="Symbol zastępczy zawartości 6">
            <a:extLst>
              <a:ext uri="{FF2B5EF4-FFF2-40B4-BE49-F238E27FC236}">
                <a16:creationId xmlns:a16="http://schemas.microsoft.com/office/drawing/2014/main" id="{B59A5781-E763-4108-B0B2-3A6A444F4C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69855" y="1170041"/>
            <a:ext cx="4817288" cy="5183368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pl-PL" sz="1600" b="1" dirty="0">
                <a:solidFill>
                  <a:schemeClr val="bg1"/>
                </a:solidFill>
                <a:highlight>
                  <a:srgbClr val="D83E98"/>
                </a:highligh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Priorytet I</a:t>
            </a:r>
          </a:p>
          <a:p>
            <a:pPr marL="0" indent="0">
              <a:buNone/>
            </a:pPr>
            <a:r>
              <a:rPr lang="pl-PL" sz="1600" b="1" dirty="0">
                <a:solidFill>
                  <a:srgbClr val="D83E98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Wskaźniki produktu:</a:t>
            </a:r>
          </a:p>
          <a:p>
            <a:pPr marL="342000" indent="-3420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Dodatkowe lokale mieszkalne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dysponujące szerokopasmowym </a:t>
            </a: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dostępem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sieci o bardzo wysokiej przepustowości 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(wartość docelowa/</a:t>
            </a:r>
            <a:r>
              <a:rPr lang="pl-PL" sz="1600" dirty="0" err="1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694 826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pl-PL" sz="1600" dirty="0">
              <a:solidFill>
                <a:srgbClr val="B1096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000" indent="-3420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Dodatkowe przedsiębiorstwa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dysponujące szerokopasmowym </a:t>
            </a: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dostępem 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 sieci o bardzo wysokiej przepustowości 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pl-PL" sz="1600" dirty="0" err="1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137 917)</a:t>
            </a:r>
            <a:endParaRPr lang="pl-PL" sz="1600" dirty="0">
              <a:solidFill>
                <a:srgbClr val="B1096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pl-PL" sz="1600" b="1" dirty="0">
                <a:solidFill>
                  <a:srgbClr val="D83E98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Wskaźniki rezultatu:</a:t>
            </a:r>
          </a:p>
          <a:p>
            <a:pPr marL="342000" indent="-3420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Lokale mieszkalne z abonamentem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na szerokopasmowy dostęp do sieci o bardzo wysokiej przepustowości 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pl-PL" sz="1600" dirty="0" err="1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354 361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pl-PL" sz="1600" dirty="0">
              <a:solidFill>
                <a:srgbClr val="B1096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000" indent="-3420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Przedsiębiorstwa z abonamentem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na szerokopasmowy dostęp do sieci o bardzo wysokiej przepustowości 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pl-PL" sz="1600" dirty="0" err="1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77 234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pl-PL" sz="1600" dirty="0">
              <a:solidFill>
                <a:srgbClr val="B1096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Symbol zastępczy zawartości 7">
            <a:extLst>
              <a:ext uri="{FF2B5EF4-FFF2-40B4-BE49-F238E27FC236}">
                <a16:creationId xmlns:a16="http://schemas.microsoft.com/office/drawing/2014/main" id="{F593DFBE-3207-4F8D-96B9-840AD008CE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4858" y="1170041"/>
            <a:ext cx="5834741" cy="5372273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pl-PL" sz="1600" b="1" dirty="0">
                <a:solidFill>
                  <a:schemeClr val="bg1"/>
                </a:solidFill>
                <a:highlight>
                  <a:srgbClr val="0070C0"/>
                </a:highligh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Priorytet II</a:t>
            </a:r>
          </a:p>
          <a:p>
            <a:pPr marL="0" indent="0">
              <a:buNone/>
            </a:pPr>
            <a:r>
              <a:rPr lang="pl-PL" sz="1600" b="1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Wskaźniki produktu: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Wartość usług, produktów i procesów cyfrowych 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opracowanych dla </a:t>
            </a: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przedsiębiorstw 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pl-PL" sz="1600" dirty="0" err="1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561 349 950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pl-PL" sz="1600" b="1" dirty="0">
              <a:solidFill>
                <a:srgbClr val="0070C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Instytucje publiczne 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otrzymujące wsparcie na </a:t>
            </a: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opracowywanie usług, produktów i procesów cyfrowych 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pl-PL" sz="1600" dirty="0" err="1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42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pl-PL" sz="1600" b="1" dirty="0">
              <a:solidFill>
                <a:srgbClr val="0070C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Liczba podmiotów</a:t>
            </a:r>
            <a:r>
              <a:rPr lang="pl-PL" sz="1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które </a:t>
            </a: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udostępniły informacje sektora publicznego/dane prywatne on-line 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pl-PL" sz="1600" dirty="0" err="1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216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pl-PL" sz="1600" b="1" dirty="0">
              <a:solidFill>
                <a:srgbClr val="0070C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pl-PL" sz="1600" b="1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Wskaźniki rezultatu:</a:t>
            </a:r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Użytkownicy</a:t>
            </a:r>
            <a:r>
              <a:rPr lang="pl-PL" sz="1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nowych i zmodernizowanych </a:t>
            </a: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publicznych usług, produktów i procesów cyfrowych</a:t>
            </a:r>
            <a:b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pl-PL" sz="1600" dirty="0" err="1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677 410 388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pl-PL" sz="1600" b="1" dirty="0">
              <a:solidFill>
                <a:srgbClr val="0070C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Użytkownicy</a:t>
            </a:r>
            <a:r>
              <a:rPr lang="pl-PL" sz="1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nowych i zmodernizowanych </a:t>
            </a: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usług, produktów i procesów cyfrowych </a:t>
            </a:r>
            <a:r>
              <a:rPr lang="pl-PL" sz="1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opracowanych przez </a:t>
            </a: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przedsiębiorstwa 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pl-PL" sz="1600" dirty="0" err="1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223 067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pl-PL" sz="1600" dirty="0">
              <a:solidFill>
                <a:srgbClr val="0070C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82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CCC9B65-C2C1-4A8A-9A22-861F27F5D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3921" y="356840"/>
            <a:ext cx="8078225" cy="713677"/>
          </a:xfrm>
        </p:spPr>
        <p:txBody>
          <a:bodyPr/>
          <a:lstStyle/>
          <a:p>
            <a:r>
              <a:rPr lang="pl-PL" sz="28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Zmiana SZOP FERC (3.05.2023 r.) </a:t>
            </a:r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Symbol zastępczy zawartości 4">
            <a:extLst>
              <a:ext uri="{FF2B5EF4-FFF2-40B4-BE49-F238E27FC236}">
                <a16:creationId xmlns:a16="http://schemas.microsoft.com/office/drawing/2014/main" id="{248F837A-5AD7-416E-B26A-2EE2AE9E5859}"/>
              </a:ext>
            </a:extLst>
          </p:cNvPr>
          <p:cNvSpPr txBox="1">
            <a:spLocks/>
          </p:cNvSpPr>
          <p:nvPr/>
        </p:nvSpPr>
        <p:spPr>
          <a:xfrm>
            <a:off x="479502" y="1405054"/>
            <a:ext cx="11382985" cy="528567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2" indent="-228602" algn="l" defTabSz="914406" rtl="0" eaLnBrk="1" latinLnBrk="0" hangingPunct="1">
              <a:lnSpc>
                <a:spcPts val="2177"/>
              </a:lnSpc>
              <a:spcBef>
                <a:spcPts val="1000"/>
              </a:spcBef>
              <a:buClr>
                <a:schemeClr val="accent1"/>
              </a:buClr>
              <a:buFontTx/>
              <a:buBlip>
                <a:blip r:embed="rId3"/>
              </a:buBlip>
              <a:defRPr sz="1633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685804" indent="-228602" algn="l" defTabSz="914406" rtl="0" eaLnBrk="1" latinLnBrk="0" hangingPunct="1">
              <a:lnSpc>
                <a:spcPts val="2177"/>
              </a:lnSpc>
              <a:spcBef>
                <a:spcPts val="500"/>
              </a:spcBef>
              <a:buFontTx/>
              <a:buBlip>
                <a:blip r:embed="rId4"/>
              </a:buBlip>
              <a:defRPr sz="1633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143008" indent="-228602" algn="l" defTabSz="914406" rtl="0" eaLnBrk="1" latinLnBrk="0" hangingPunct="1">
              <a:lnSpc>
                <a:spcPts val="2177"/>
              </a:lnSpc>
              <a:spcBef>
                <a:spcPts val="500"/>
              </a:spcBef>
              <a:buFontTx/>
              <a:buBlip>
                <a:blip r:embed="rId5"/>
              </a:buBlip>
              <a:defRPr sz="1633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600210" indent="-228602" algn="l" defTabSz="914406" rtl="0" eaLnBrk="1" latinLnBrk="0" hangingPunct="1">
              <a:lnSpc>
                <a:spcPts val="2177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057413" indent="-228602" algn="l" defTabSz="914406" rtl="0" eaLnBrk="1" latinLnBrk="0" hangingPunct="1">
              <a:lnSpc>
                <a:spcPts val="2177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514617" indent="-228602" algn="l" defTabSz="91440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19" indent="-228602" algn="l" defTabSz="91440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23" indent="-228602" algn="l" defTabSz="91440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25" indent="-228602" algn="l" defTabSz="91440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3000"/>
              </a:spcAft>
            </a:pPr>
            <a:r>
              <a:rPr lang="pl-PL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uzupełniono SZOP o </a:t>
            </a:r>
            <a:r>
              <a:rPr lang="pl-PL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opis Priorytetu II </a:t>
            </a:r>
            <a:r>
              <a:rPr lang="pl-PL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oraz w zakresie indykatywnej tabeli finansowej (załącznik 2), alokacji programu w podziale na działania i zakres interwencji (załącznik 3)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pl-PL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 Priorytecie I w polu Uproszczone metody rozliczania wprowadzono zapis: </a:t>
            </a:r>
            <a:r>
              <a:rPr lang="pl-PL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„Uproszczone metody rozliczania - stawka jednostkowa w oparciu o metodykę IZ [art. 53(3)(a) CPR]”</a:t>
            </a:r>
            <a:endParaRPr lang="pl-PL" sz="2000" b="1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205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CCC9B65-C2C1-4A8A-9A22-861F27F5D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9287" y="233368"/>
            <a:ext cx="8080826" cy="640453"/>
          </a:xfrm>
        </p:spPr>
        <p:txBody>
          <a:bodyPr/>
          <a:lstStyle/>
          <a:p>
            <a:r>
              <a:rPr lang="pl-PL" sz="28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Zmiana FERC – harmonogram prac</a:t>
            </a:r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Symbol zastępczy zawartości 4">
            <a:extLst>
              <a:ext uri="{FF2B5EF4-FFF2-40B4-BE49-F238E27FC236}">
                <a16:creationId xmlns:a16="http://schemas.microsoft.com/office/drawing/2014/main" id="{248F837A-5AD7-416E-B26A-2EE2AE9E5859}"/>
              </a:ext>
            </a:extLst>
          </p:cNvPr>
          <p:cNvSpPr txBox="1">
            <a:spLocks/>
          </p:cNvSpPr>
          <p:nvPr/>
        </p:nvSpPr>
        <p:spPr>
          <a:xfrm>
            <a:off x="185451" y="968015"/>
            <a:ext cx="11821098" cy="602017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2" indent="-228602" algn="l" defTabSz="914406" rtl="0" eaLnBrk="1" latinLnBrk="0" hangingPunct="1">
              <a:lnSpc>
                <a:spcPts val="2177"/>
              </a:lnSpc>
              <a:spcBef>
                <a:spcPts val="1000"/>
              </a:spcBef>
              <a:buClr>
                <a:schemeClr val="accent1"/>
              </a:buClr>
              <a:buFontTx/>
              <a:buBlip>
                <a:blip r:embed="rId3"/>
              </a:buBlip>
              <a:defRPr sz="1633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685804" indent="-228602" algn="l" defTabSz="914406" rtl="0" eaLnBrk="1" latinLnBrk="0" hangingPunct="1">
              <a:lnSpc>
                <a:spcPts val="2177"/>
              </a:lnSpc>
              <a:spcBef>
                <a:spcPts val="500"/>
              </a:spcBef>
              <a:buFontTx/>
              <a:buBlip>
                <a:blip r:embed="rId4"/>
              </a:buBlip>
              <a:defRPr sz="1633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143008" indent="-228602" algn="l" defTabSz="914406" rtl="0" eaLnBrk="1" latinLnBrk="0" hangingPunct="1">
              <a:lnSpc>
                <a:spcPts val="2177"/>
              </a:lnSpc>
              <a:spcBef>
                <a:spcPts val="500"/>
              </a:spcBef>
              <a:buFontTx/>
              <a:buBlip>
                <a:blip r:embed="rId5"/>
              </a:buBlip>
              <a:defRPr sz="1633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600210" indent="-228602" algn="l" defTabSz="914406" rtl="0" eaLnBrk="1" latinLnBrk="0" hangingPunct="1">
              <a:lnSpc>
                <a:spcPts val="2177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057413" indent="-228602" algn="l" defTabSz="914406" rtl="0" eaLnBrk="1" latinLnBrk="0" hangingPunct="1">
              <a:lnSpc>
                <a:spcPts val="2177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514617" indent="-228602" algn="l" defTabSz="91440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19" indent="-228602" algn="l" defTabSz="91440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23" indent="-228602" algn="l" defTabSz="91440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25" indent="-228602" algn="l" defTabSz="91440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pl-PL" sz="1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12.01.2023 r. </a:t>
            </a: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uzyskanie pozytywnej opinii IK UP </a:t>
            </a: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 zakresie metodyki stawek jednostkowych w projektach dot. budowy sieci szerokopasmowych FERC</a:t>
            </a:r>
          </a:p>
          <a:p>
            <a:pPr>
              <a:spcAft>
                <a:spcPts val="600"/>
              </a:spcAft>
            </a:pPr>
            <a:r>
              <a:rPr lang="pl-PL" sz="1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28.02.2023 r. </a:t>
            </a: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pl-PL" sz="1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podjęcie przez KM uchwały zatwierdzającej zmiany FERC </a:t>
            </a: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wprowadzającej stawki jednostkowe</a:t>
            </a:r>
          </a:p>
          <a:p>
            <a:pPr>
              <a:spcAft>
                <a:spcPts val="600"/>
              </a:spcAft>
            </a:pPr>
            <a:r>
              <a:rPr lang="pl-PL" sz="1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16.05.2023 r. </a:t>
            </a: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pl-PL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8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uzyskanie pozytywnej oceny </a:t>
            </a:r>
            <a:r>
              <a:rPr lang="pl-PL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metodyki stawek jednostkowych FERC przez </a:t>
            </a:r>
            <a:r>
              <a:rPr lang="pl-PL" sz="18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Instytucję Audytową (IA)</a:t>
            </a:r>
          </a:p>
          <a:p>
            <a:pPr>
              <a:spcAft>
                <a:spcPts val="600"/>
              </a:spcAft>
            </a:pPr>
            <a:r>
              <a:rPr lang="pl-PL" sz="1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17.05.2023 r. </a:t>
            </a: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pl-PL" sz="1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8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przekazanie zmienionego FERC wraz z metodyką do KE </a:t>
            </a:r>
            <a:r>
              <a:rPr lang="pl-PL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 ramach nieformalnych negocjacji</a:t>
            </a:r>
          </a:p>
          <a:p>
            <a:pPr>
              <a:spcAft>
                <a:spcPts val="600"/>
              </a:spcAft>
            </a:pPr>
            <a:r>
              <a:rPr lang="pl-PL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26.06.2023 r. </a:t>
            </a: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pl-PL" sz="1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wysłanie przez </a:t>
            </a:r>
            <a:r>
              <a:rPr lang="pl-PL" sz="18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system KE – SFC wersji 2.0 </a:t>
            </a:r>
            <a:r>
              <a:rPr lang="pl-PL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programu ze zmianami związanymi z wprowadzeniem stawek jednostkowych (dalsze spotkania i korespondencja mailowa)</a:t>
            </a:r>
          </a:p>
          <a:p>
            <a:pPr>
              <a:spcAft>
                <a:spcPts val="600"/>
              </a:spcAft>
            </a:pPr>
            <a:r>
              <a:rPr lang="pl-PL" sz="1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02.08.2023 r. </a:t>
            </a: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pl-PL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8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przekazanie przez SFC uwag KE do zmian FERC</a:t>
            </a:r>
            <a:r>
              <a:rPr lang="pl-PL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W ich wyniku m.in. wprowadzono waloryzację stawek bez warunku terminowej realizacji I kamienia milowego, opisano relacje systemów monitoringowych SIMBA i CST, poproszono o doprecyzowanie oceny IA</a:t>
            </a:r>
          </a:p>
          <a:p>
            <a:pPr>
              <a:spcAft>
                <a:spcPts val="600"/>
              </a:spcAft>
            </a:pPr>
            <a:r>
              <a:rPr lang="pl-PL" sz="1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07.09.2023 r. </a:t>
            </a:r>
            <a:r>
              <a:rPr lang="pl-PL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lang="pl-PL" sz="18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przekazanie przez IA doprecyzowania oceny metodyki</a:t>
            </a:r>
          </a:p>
          <a:p>
            <a:pPr>
              <a:spcAft>
                <a:spcPts val="600"/>
              </a:spcAft>
            </a:pPr>
            <a:r>
              <a:rPr lang="pl-PL" sz="1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14.09.2023 r. </a:t>
            </a: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pl-PL" sz="1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8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wysłanie przez system KE – SFC wersji 2.1 FERC </a:t>
            </a:r>
            <a:r>
              <a:rPr lang="pl-PL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zawierającej</a:t>
            </a:r>
            <a:r>
              <a:rPr lang="pl-PL" sz="18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zmiany programu wynikające z uwag KE</a:t>
            </a:r>
          </a:p>
        </p:txBody>
      </p:sp>
    </p:spTree>
    <p:extLst>
      <p:ext uri="{BB962C8B-B14F-4D97-AF65-F5344CB8AC3E}">
        <p14:creationId xmlns:p14="http://schemas.microsoft.com/office/powerpoint/2010/main" val="1658976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CCC9B65-C2C1-4A8A-9A22-861F27F5D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7587" y="668286"/>
            <a:ext cx="5607018" cy="607117"/>
          </a:xfrm>
        </p:spPr>
        <p:txBody>
          <a:bodyPr>
            <a:normAutofit fontScale="90000"/>
          </a:bodyPr>
          <a:lstStyle/>
          <a:p>
            <a:r>
              <a:rPr lang="pl-PL" sz="28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Zmiany od </a:t>
            </a:r>
            <a:r>
              <a:rPr lang="pl-PL" sz="2800" b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KM FERC </a:t>
            </a:r>
            <a:r>
              <a:rPr lang="pl-PL" sz="28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28.02.2023 r.</a:t>
            </a:r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1D79B9B3-63A0-4BD7-85B8-C04A44DD0C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67587" y="1197610"/>
            <a:ext cx="5994900" cy="2660168"/>
          </a:xfrm>
        </p:spPr>
        <p:txBody>
          <a:bodyPr>
            <a:normAutofit/>
          </a:bodyPr>
          <a:lstStyle/>
          <a:p>
            <a:pPr marL="0" indent="0" fontAlgn="base">
              <a:spcBef>
                <a:spcPts val="1000"/>
              </a:spcBef>
              <a:buNone/>
              <a:tabLst>
                <a:tab pos="1371600" algn="l"/>
              </a:tabLst>
            </a:pPr>
            <a:endParaRPr lang="pl-PL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fontAlgn="base">
              <a:buFont typeface="Wingdings" panose="05000000000000000000" pitchFamily="2" charset="2"/>
              <a:buChar char="§"/>
              <a:tabLst>
                <a:tab pos="1371600" algn="l"/>
              </a:tabLst>
            </a:pP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Zwiększono liczbę stawek jednostkowych z 20 do 100. </a:t>
            </a:r>
            <a:r>
              <a:rPr lang="pl-PL" sz="1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Kolejna stawka to wzrost wartości o 1000 zł, Kategoria 1 stawki to 500 zł, a 100 to 99 500 zł;</a:t>
            </a:r>
          </a:p>
          <a:p>
            <a:pPr fontAlgn="base">
              <a:buFont typeface="Wingdings" panose="05000000000000000000" pitchFamily="2" charset="2"/>
              <a:buChar char="§"/>
              <a:tabLst>
                <a:tab pos="1371600" algn="l"/>
              </a:tabLst>
            </a:pP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Każda stawka jednostkowa odzwierciedla uśredniony koszt inwestycyjny podłączenia pojedynczego punktu adresowego do sieci - </a:t>
            </a:r>
            <a:r>
              <a:rPr lang="pl-PL" sz="1600" b="1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capex</a:t>
            </a: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pl-PL" sz="1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bez uwzględnienia branych wcześniej pod uwagę kosztów operacyjnych</a:t>
            </a:r>
          </a:p>
          <a:p>
            <a:pPr fontAlgn="base">
              <a:spcBef>
                <a:spcPts val="1000"/>
              </a:spcBef>
              <a:buFont typeface="Wingdings" panose="05000000000000000000" pitchFamily="2" charset="2"/>
              <a:buChar char="§"/>
              <a:tabLst>
                <a:tab pos="1371600" algn="l"/>
              </a:tabLst>
            </a:pPr>
            <a:endParaRPr lang="pl-PL" sz="14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Symbol zastępczy obrazu 7">
            <a:extLst>
              <a:ext uri="{FF2B5EF4-FFF2-40B4-BE49-F238E27FC236}">
                <a16:creationId xmlns:a16="http://schemas.microsoft.com/office/drawing/2014/main" id="{06BEA076-5406-4E35-8504-6C05FEBA5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43" b="9343"/>
          <a:stretch>
            <a:fillRect/>
          </a:stretch>
        </p:blipFill>
        <p:spPr>
          <a:xfrm>
            <a:off x="0" y="668286"/>
            <a:ext cx="5685980" cy="3082772"/>
          </a:xfrm>
        </p:spPr>
      </p:pic>
      <p:sp>
        <p:nvSpPr>
          <p:cNvPr id="7" name="Symbol zastępczy zawartości 4">
            <a:extLst>
              <a:ext uri="{FF2B5EF4-FFF2-40B4-BE49-F238E27FC236}">
                <a16:creationId xmlns:a16="http://schemas.microsoft.com/office/drawing/2014/main" id="{248F837A-5AD7-416E-B26A-2EE2AE9E5859}"/>
              </a:ext>
            </a:extLst>
          </p:cNvPr>
          <p:cNvSpPr txBox="1">
            <a:spLocks/>
          </p:cNvSpPr>
          <p:nvPr/>
        </p:nvSpPr>
        <p:spPr>
          <a:xfrm>
            <a:off x="627961" y="4182025"/>
            <a:ext cx="11234526" cy="22682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2" indent="-228602" algn="l" defTabSz="914406" rtl="0" eaLnBrk="1" latinLnBrk="0" hangingPunct="1">
              <a:lnSpc>
                <a:spcPts val="2177"/>
              </a:lnSpc>
              <a:spcBef>
                <a:spcPts val="1000"/>
              </a:spcBef>
              <a:buClr>
                <a:schemeClr val="accent1"/>
              </a:buClr>
              <a:buFontTx/>
              <a:buBlip>
                <a:blip r:embed="rId4"/>
              </a:buBlip>
              <a:defRPr sz="1633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685804" indent="-228602" algn="l" defTabSz="914406" rtl="0" eaLnBrk="1" latinLnBrk="0" hangingPunct="1">
              <a:lnSpc>
                <a:spcPts val="2177"/>
              </a:lnSpc>
              <a:spcBef>
                <a:spcPts val="500"/>
              </a:spcBef>
              <a:buFontTx/>
              <a:buBlip>
                <a:blip r:embed="rId5"/>
              </a:buBlip>
              <a:defRPr sz="1633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143008" indent="-228602" algn="l" defTabSz="914406" rtl="0" eaLnBrk="1" latinLnBrk="0" hangingPunct="1">
              <a:lnSpc>
                <a:spcPts val="2177"/>
              </a:lnSpc>
              <a:spcBef>
                <a:spcPts val="500"/>
              </a:spcBef>
              <a:buFontTx/>
              <a:buBlip>
                <a:blip r:embed="rId6"/>
              </a:buBlip>
              <a:defRPr sz="1633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600210" indent="-228602" algn="l" defTabSz="914406" rtl="0" eaLnBrk="1" latinLnBrk="0" hangingPunct="1">
              <a:lnSpc>
                <a:spcPts val="2177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057413" indent="-228602" algn="l" defTabSz="914406" rtl="0" eaLnBrk="1" latinLnBrk="0" hangingPunct="1">
              <a:lnSpc>
                <a:spcPts val="2177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514617" indent="-228602" algn="l" defTabSz="91440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19" indent="-228602" algn="l" defTabSz="91440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23" indent="-228602" algn="l" defTabSz="91440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25" indent="-228602" algn="l" defTabSz="91440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Dodano wskaźnik produktu będący podstawą wypłaty stawki jednostkowej </a:t>
            </a:r>
            <a:r>
              <a:rPr lang="pl-PL" sz="1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usunięto dotychczasowe wskaźniki, które nadal będą monitorowane w trakcie realizacji inwestycji (nowy wskaźnik uwzględnia podłączenie punktu adresowego: Dodatkowe punkty adresowe dysponujące szerokopasmowym dostępem do sieci o bardzo wysokiej przepustowości);</a:t>
            </a:r>
            <a:endPara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Indeksacja stawek jednostkowych będzie obejmowała wszystkich beneficjentów danego naboru </a:t>
            </a:r>
            <a:r>
              <a:rPr lang="pl-PL" sz="1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nie będzie uzależniona od zrealizowania pierwszego kamienia milowego w projekcie. </a:t>
            </a:r>
          </a:p>
        </p:txBody>
      </p:sp>
    </p:spTree>
    <p:extLst>
      <p:ext uri="{BB962C8B-B14F-4D97-AF65-F5344CB8AC3E}">
        <p14:creationId xmlns:p14="http://schemas.microsoft.com/office/powerpoint/2010/main" val="257213094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6440</TotalTime>
  <Words>965</Words>
  <Application>Microsoft Office PowerPoint</Application>
  <PresentationFormat>Panoramiczny</PresentationFormat>
  <Paragraphs>84</Paragraphs>
  <Slides>10</Slides>
  <Notes>10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5" baseType="lpstr">
      <vt:lpstr>Arial</vt:lpstr>
      <vt:lpstr>Calibri</vt:lpstr>
      <vt:lpstr>Open Sans</vt:lpstr>
      <vt:lpstr>Wingdings</vt:lpstr>
      <vt:lpstr>Motyw pakietu Office</vt:lpstr>
      <vt:lpstr>Informacja na temat programu Fundusze Europejskie na Rozwój Cyfrowy 2021-2027</vt:lpstr>
      <vt:lpstr>Prezentacja programu PowerPoint</vt:lpstr>
      <vt:lpstr> </vt:lpstr>
      <vt:lpstr> </vt:lpstr>
      <vt:lpstr> </vt:lpstr>
      <vt:lpstr>Wskaźniki i wartości docelowe na 2029 r.</vt:lpstr>
      <vt:lpstr>Zmiana SZOP FERC (3.05.2023 r.) </vt:lpstr>
      <vt:lpstr>Zmiana FERC – harmonogram prac</vt:lpstr>
      <vt:lpstr>Zmiany od KM FERC 28.02.2023 r.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Fundusze Europejskie  na Rozwój Cyfrowy</dc:title>
  <dc:creator>Aneta Rudalska</dc:creator>
  <cp:lastModifiedBy>Chełstowski Marcin</cp:lastModifiedBy>
  <cp:revision>397</cp:revision>
  <dcterms:created xsi:type="dcterms:W3CDTF">2022-02-01T15:12:20Z</dcterms:created>
  <dcterms:modified xsi:type="dcterms:W3CDTF">2023-10-06T05:30:54Z</dcterms:modified>
</cp:coreProperties>
</file>